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</p:sldIdLst>
  <p:sldSz cy="5143500" cx="9144000"/>
  <p:notesSz cx="6858000" cy="9144000"/>
  <p:embeddedFontLst>
    <p:embeddedFont>
      <p:font typeface="Roboto"/>
      <p:regular r:id="rId80"/>
      <p:bold r:id="rId81"/>
      <p:italic r:id="rId82"/>
      <p:boldItalic r:id="rId83"/>
    </p:embeddedFont>
    <p:embeddedFont>
      <p:font typeface="Roboto Medium"/>
      <p:regular r:id="rId84"/>
      <p:bold r:id="rId85"/>
      <p:italic r:id="rId86"/>
      <p:boldItalic r:id="rId87"/>
    </p:embeddedFont>
    <p:embeddedFont>
      <p:font typeface="Merriweather"/>
      <p:regular r:id="rId88"/>
      <p:bold r:id="rId89"/>
      <p:italic r:id="rId90"/>
      <p:boldItalic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A4FCA7-7EFE-47C2-B67E-4CC96A1A667D}">
  <a:tblStyle styleId="{FEA4FCA7-7EFE-47C2-B67E-4CC96A1A66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RobotoMedium-regular.fntdata"/><Relationship Id="rId83" Type="http://schemas.openxmlformats.org/officeDocument/2006/relationships/font" Target="fonts/Roboto-boldItalic.fntdata"/><Relationship Id="rId42" Type="http://schemas.openxmlformats.org/officeDocument/2006/relationships/slide" Target="slides/slide36.xml"/><Relationship Id="rId86" Type="http://schemas.openxmlformats.org/officeDocument/2006/relationships/font" Target="fonts/RobotoMedium-italic.fntdata"/><Relationship Id="rId41" Type="http://schemas.openxmlformats.org/officeDocument/2006/relationships/slide" Target="slides/slide35.xml"/><Relationship Id="rId85" Type="http://schemas.openxmlformats.org/officeDocument/2006/relationships/font" Target="fonts/RobotoMedium-bold.fntdata"/><Relationship Id="rId44" Type="http://schemas.openxmlformats.org/officeDocument/2006/relationships/slide" Target="slides/slide38.xml"/><Relationship Id="rId88" Type="http://schemas.openxmlformats.org/officeDocument/2006/relationships/font" Target="fonts/Merriweather-regular.fntdata"/><Relationship Id="rId43" Type="http://schemas.openxmlformats.org/officeDocument/2006/relationships/slide" Target="slides/slide37.xml"/><Relationship Id="rId87" Type="http://schemas.openxmlformats.org/officeDocument/2006/relationships/font" Target="fonts/RobotoMedium-boldItalic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Merriweather-bold.fntdata"/><Relationship Id="rId80" Type="http://schemas.openxmlformats.org/officeDocument/2006/relationships/font" Target="fonts/Roboto-regular.fntdata"/><Relationship Id="rId82" Type="http://schemas.openxmlformats.org/officeDocument/2006/relationships/font" Target="fonts/Roboto-italic.fntdata"/><Relationship Id="rId81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Merriweather-boldItalic.fntdata"/><Relationship Id="rId90" Type="http://schemas.openxmlformats.org/officeDocument/2006/relationships/font" Target="fonts/Merriweather-italic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f92292cbd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f92292cb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f92292cbd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f92292cbd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f92292cb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f92292cb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1793042e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1793042e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1793042e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1793042e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1793042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1793042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1793042e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1793042e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1793042e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1793042e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190b2a8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190b2a8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190b2a8e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190b2a8e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f92292cb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f92292cb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190b2a8e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190b2a8e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190b2a8e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190b2a8e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190b2a8e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190b2a8e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190b2a8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190b2a8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190b2a8e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190b2a8e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190b2a8e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190b2a8e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190b2a8e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3190b2a8e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190b2a8e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190b2a8e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190b2a8e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190b2a8e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190b2a8e5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3190b2a8e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f92292cb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f92292cb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190b2a8e5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3190b2a8e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190b2a8e5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190b2a8e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190b2a8e5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3190b2a8e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190b2a8e5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3190b2a8e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190b2a8e5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190b2a8e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190b2a8e5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3190b2a8e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190b2a8e5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190b2a8e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190b2a8e5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190b2a8e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190b2a8e5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190b2a8e5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3190b2a8e5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3190b2a8e5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f92292cb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f92292cb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190b2a8e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3190b2a8e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190b2a8e5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190b2a8e5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190b2a8e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3190b2a8e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3190b2a8e5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3190b2a8e5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190b2a8e5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3190b2a8e5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3190b2a8e5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3190b2a8e5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190b2a8e5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3190b2a8e5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3190b2a8e5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3190b2a8e5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190b2a8e5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3190b2a8e5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190b2a8e5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3190b2a8e5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f92292cbd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f92292cb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190b2a8e5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190b2a8e5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190b2a8e5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3190b2a8e5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3190b2a8e5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3190b2a8e5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3190b2a8e5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3190b2a8e5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3190b2a8e5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3190b2a8e5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190b2a8e5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3190b2a8e5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3190b2a8e5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3190b2a8e5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3190b2a8e5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3190b2a8e5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3190b2a8e5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3190b2a8e5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190b2a8e5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3190b2a8e5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f92292cb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f92292cb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3190b2a8e5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3190b2a8e5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190b2a8e5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190b2a8e5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3190b2a8e5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3190b2a8e5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3190b2a8e5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3190b2a8e5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190b2a8e5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3190b2a8e5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3190b2a8e5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3190b2a8e5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3190b2a8e5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3190b2a8e5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3190b2a8e5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3190b2a8e5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3190b2a8e5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3190b2a8e5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190b2a8e5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3190b2a8e5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f92292cbd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f92292cb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3190b2a8e5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3190b2a8e5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3190b2a8e5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3190b2a8e5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3190b2a8e5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3190b2a8e5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2f92292cbd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2f92292cb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f92292cb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f92292cb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f92292cbd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f92292cb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954175" y="3521350"/>
            <a:ext cx="4739100" cy="9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500">
                <a:solidFill>
                  <a:schemeClr val="lt1"/>
                </a:solidFill>
              </a:rPr>
              <a:t>Tutorial penggunaan </a:t>
            </a:r>
            <a:r>
              <a:rPr b="1" lang="id" sz="2500">
                <a:solidFill>
                  <a:schemeClr val="lt1"/>
                </a:solidFill>
              </a:rPr>
              <a:t>CKAN Satu data kalimantan timur</a:t>
            </a:r>
            <a:endParaRPr b="1" sz="2500">
              <a:solidFill>
                <a:schemeClr val="lt1"/>
              </a:solidFill>
            </a:endParaRPr>
          </a:p>
        </p:txBody>
      </p:sp>
      <p:pic>
        <p:nvPicPr>
          <p:cNvPr descr="CKAN - Wikipedia"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86325" cy="240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3"/>
          <p:cNvCxnSpPr/>
          <p:nvPr/>
        </p:nvCxnSpPr>
        <p:spPr>
          <a:xfrm>
            <a:off x="4056675" y="4447675"/>
            <a:ext cx="39933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Form input</a:t>
            </a:r>
            <a:r>
              <a:rPr lang="id" sz="2500">
                <a:latin typeface="Roboto"/>
                <a:ea typeface="Roboto"/>
                <a:cs typeface="Roboto"/>
                <a:sym typeface="Roboto"/>
              </a:rPr>
              <a:t> Organization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875" y="1378125"/>
            <a:ext cx="7374261" cy="38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Cara menambahkan Group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38" y="1328325"/>
            <a:ext cx="7861569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Form input Group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913" y="1352225"/>
            <a:ext cx="7084175" cy="37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Cara membuat data csv untuk data CKAN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0" y="1293225"/>
            <a:ext cx="9144000" cy="3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AutoNum type="arabicPeriod"/>
            </a:pPr>
            <a:r>
              <a:rPr b="1"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Nama nama kolom harus termuat dalam satu baris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Nama-nama kolom umumnya disusun dalam satu baris dan ditempatkan pada baris pertama. Jika nama-nama tersebut tersusun dalam beberapa baris maka perlu diatur ulang agar terangkum dalam satu baris.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AutoNum type="arabicPeriod"/>
            </a:pPr>
            <a:r>
              <a:rPr b="1"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Gunakan satu tipe data per kolom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Ketidakjelasan tipe data dalam satu kolom dapat menyebabkan data sulit dianalisis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secara otomatis. Oleh karena itu, data yang mengandung banyak informasi perlu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dipisahkan dalam beberapa kolom, jika diperlukan.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AutoNum type="arabicPeriod"/>
            </a:pPr>
            <a:r>
              <a:rPr b="1"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Pastikan pengisian data berbetuk baris, bukan kolom.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Setiap data baru yang dimasukkan harus membentuk baris baru, bukan kolom baru.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Kolom baru hanya boleh ditambahkan apabila pengukuran baru diperkenalkan dalam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metode pengumpulan. Jika ditemui bahwa memasukkan data baru berarti selalu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memperkenalkan kolom baru maka skema data perlu diatur ulang.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00" y="1156338"/>
            <a:ext cx="8783200" cy="28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88" y="891800"/>
            <a:ext cx="8628825" cy="33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0" y="1004350"/>
            <a:ext cx="91440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 sz="3400"/>
              <a:t>ELEMEN DATA STASTISTIK SEKTORAL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 sz="3400"/>
              <a:t>SKPD DAN KABUPATEN/KOTA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BIRO PEREEKONOMIAN</a:t>
            </a:r>
            <a:endParaRPr sz="2200"/>
          </a:p>
        </p:txBody>
      </p:sp>
      <p:graphicFrame>
        <p:nvGraphicFramePr>
          <p:cNvPr id="163" name="Google Shape;163;p29"/>
          <p:cNvGraphicFramePr/>
          <p:nvPr/>
        </p:nvGraphicFramePr>
        <p:xfrm>
          <a:off x="102888" y="14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575575"/>
                <a:gridCol w="891450"/>
                <a:gridCol w="1581825"/>
                <a:gridCol w="1374800"/>
                <a:gridCol w="1073125"/>
              </a:tblGrid>
              <a:tr h="58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BUMD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Komoditi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DISPORA</a:t>
            </a:r>
            <a:endParaRPr sz="2200"/>
          </a:p>
        </p:txBody>
      </p:sp>
      <p:graphicFrame>
        <p:nvGraphicFramePr>
          <p:cNvPr id="169" name="Google Shape;169;p30"/>
          <p:cNvGraphicFramePr/>
          <p:nvPr/>
        </p:nvGraphicFramePr>
        <p:xfrm>
          <a:off x="102888" y="14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840075"/>
                <a:gridCol w="891450"/>
                <a:gridCol w="1317325"/>
                <a:gridCol w="1374800"/>
                <a:gridCol w="1073125"/>
              </a:tblGrid>
              <a:tr h="58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Pemuda dan Olah raga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Cabang Olahraga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(Kepemudaan dan Olahraga)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BIRO ORGANISASI</a:t>
            </a:r>
            <a:endParaRPr sz="2200"/>
          </a:p>
        </p:txBody>
      </p:sp>
      <p:graphicFrame>
        <p:nvGraphicFramePr>
          <p:cNvPr id="175" name="Google Shape;175;p31"/>
          <p:cNvGraphicFramePr/>
          <p:nvPr/>
        </p:nvGraphicFramePr>
        <p:xfrm>
          <a:off x="102888" y="14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58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Organisasi Daerah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Indeks Kepuasan Masyarakat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Pengantar CKAN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81575" y="1630250"/>
            <a:ext cx="85809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900">
                <a:latin typeface="Times New Roman"/>
                <a:ea typeface="Times New Roman"/>
                <a:cs typeface="Times New Roman"/>
                <a:sym typeface="Times New Roman"/>
              </a:rPr>
              <a:t>CKAN adalah platform portal data sumber terbuka terkemuka di dunia. CKAN adalah solusi perangkat lunak out-of-the-box lengkap yang membuat data dapat diakses dan digunakan - dengan menyediakan alat untuk merampingkan penerbitan, berbagi, menemukan dan menggunakan data (termasuk penyimpanan data dan penyediaan API data yang kuat).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Komunikasi dan Informatika</a:t>
            </a:r>
            <a:endParaRPr sz="2200"/>
          </a:p>
        </p:txBody>
      </p:sp>
      <p:graphicFrame>
        <p:nvGraphicFramePr>
          <p:cNvPr id="181" name="Google Shape;181;p32"/>
          <p:cNvGraphicFramePr/>
          <p:nvPr/>
        </p:nvGraphicFramePr>
        <p:xfrm>
          <a:off x="102888" y="14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58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Pos dan Telekomunikasi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Surat Kabar Yang Masuk ke Daerah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Penyiaran Media Elektronik Yang Masuk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PEKERJAAN UMUM</a:t>
            </a:r>
            <a:endParaRPr sz="2200"/>
          </a:p>
        </p:txBody>
      </p:sp>
      <p:graphicFrame>
        <p:nvGraphicFramePr>
          <p:cNvPr id="187" name="Google Shape;187;p33"/>
          <p:cNvGraphicFramePr/>
          <p:nvPr/>
        </p:nvGraphicFramePr>
        <p:xfrm>
          <a:off x="102888" y="14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Panjang Jalan Berdasarkan Kelas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Panjang Jalan Berdasarkan Material (Negara + Prov + Kab/Kota)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Panjang Jalan Berdasarkan Kondisi (Negara + Prov + Kab/Kota)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Jembatan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Panjang Jalan Berdasarkan Fungsi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Panjang jalan yang memiliki fasilitas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PEKERJAAN UMUM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3" name="Google Shape;193;p34"/>
          <p:cNvGraphicFramePr/>
          <p:nvPr/>
        </p:nvGraphicFramePr>
        <p:xfrm>
          <a:off x="102875" y="9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Drainase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Turap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area permukiman tertata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Prasarana Irigasi/Pengairan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PDAM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Tata Ruang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'Rumah Tangga Yang Mendapat Layanan Air Bersih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Lahan Pertanian yang terlayani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Air Baku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PEKERJAAN UMUM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9" name="Google Shape;199;p35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Tempat Tinggal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PERHUBUNGAN</a:t>
            </a:r>
            <a:endParaRPr sz="2200"/>
          </a:p>
        </p:txBody>
      </p:sp>
      <p:graphicFrame>
        <p:nvGraphicFramePr>
          <p:cNvPr id="205" name="Google Shape;205;p36"/>
          <p:cNvGraphicFramePr/>
          <p:nvPr/>
        </p:nvGraphicFramePr>
        <p:xfrm>
          <a:off x="102888" y="14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Perhubungan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Angkutan Umum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BADAN PERTANAHAN NASIONAL</a:t>
            </a:r>
            <a:endParaRPr sz="2200"/>
          </a:p>
        </p:txBody>
      </p:sp>
      <p:graphicFrame>
        <p:nvGraphicFramePr>
          <p:cNvPr id="211" name="Google Shape;211;p37"/>
          <p:cNvGraphicFramePr/>
          <p:nvPr/>
        </p:nvGraphicFramePr>
        <p:xfrm>
          <a:off x="102888" y="14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787900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Penggunaan Lahan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Tanah yang Bersertifikat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Penyelesaian Kasus Tanah Negara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Topografi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SOSIAL</a:t>
            </a:r>
            <a:endParaRPr sz="2200"/>
          </a:p>
        </p:txBody>
      </p:sp>
      <p:graphicFrame>
        <p:nvGraphicFramePr>
          <p:cNvPr id="217" name="Google Shape;217;p38"/>
          <p:cNvGraphicFramePr/>
          <p:nvPr/>
        </p:nvGraphicFramePr>
        <p:xfrm>
          <a:off x="102900" y="133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787900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Penyandang Masalah Kesejahteraan Sosial dan Sarana Kesejahteraan Sosial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Potensi dan Sumber Kesejahteraan Sosial (PSKS)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PMKS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Kegiatan Pembinaan terhadap LSM, Ormas dan OKP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Beras Miskin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(Sosial)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Kependudukan, Pemberdayaan Perempuan dan Perlindungan Anak </a:t>
            </a:r>
            <a:endParaRPr sz="2200"/>
          </a:p>
        </p:txBody>
      </p:sp>
      <p:graphicFrame>
        <p:nvGraphicFramePr>
          <p:cNvPr id="223" name="Google Shape;223;p39"/>
          <p:cNvGraphicFramePr/>
          <p:nvPr/>
        </p:nvGraphicFramePr>
        <p:xfrm>
          <a:off x="102900" y="136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332325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Pemberdayaan Perempuan dan Perlindungan Anak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Penduduk berdasarkan kepemilikan KTP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Pernikahan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Penduduk Kalimantan Timur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Penduduk Menurut Tingkat Pendidikan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(P3A)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(Dukcapil)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TENAGA KERJA DAN TRANSMIGRASI</a:t>
            </a:r>
            <a:endParaRPr sz="2200"/>
          </a:p>
        </p:txBody>
      </p:sp>
      <p:graphicFrame>
        <p:nvGraphicFramePr>
          <p:cNvPr id="229" name="Google Shape;229;p40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332325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Ketenagakerjaan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Transmigrasi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Pelayanan Ketenagakerjaan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(Transmigrasi)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(Tenaga Kerja)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Pendidikan dan Kebudayaan</a:t>
            </a:r>
            <a:endParaRPr sz="2200"/>
          </a:p>
        </p:txBody>
      </p:sp>
      <p:graphicFrame>
        <p:nvGraphicFramePr>
          <p:cNvPr id="235" name="Google Shape;235;p41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332325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Rasio Guru dengan Murid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Rasio Guru dengan Murid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Angka Partisipasi Kasar (APK)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Sekolah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Rasio Ketersediaan Sekolah Terhadap Pendidikan Usia Sekolah Pendidikan Dasar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Rasio Murid Terhadap Sekolah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Beasiswa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Cara login CKAN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377" y="1971956"/>
            <a:ext cx="6355250" cy="305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364" y="1124625"/>
            <a:ext cx="6355275" cy="84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Pendidikan dan Kebudayaan</a:t>
            </a:r>
            <a:endParaRPr sz="2200"/>
          </a:p>
        </p:txBody>
      </p:sp>
      <p:graphicFrame>
        <p:nvGraphicFramePr>
          <p:cNvPr id="241" name="Google Shape;241;p42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Ruang Kelas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Angka Kelulusan Per Jenjang Pendidikan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Guru, Dosen dan Kepala Sekolah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Angka Melek Huruf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Angka Melanjutkan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Kualifikasi Guru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Kesetaraan SD (Program Paket 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Kesetaraan SMP (Program Paket 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Kesetaraan SMA (Program Paket 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Pendidikan dan Kebudayaan</a:t>
            </a:r>
            <a:endParaRPr sz="2200"/>
          </a:p>
        </p:txBody>
      </p:sp>
      <p:graphicFrame>
        <p:nvGraphicFramePr>
          <p:cNvPr id="247" name="Google Shape;247;p43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Pendidikan Taman Kanak- Kanak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Pendidikan di Tempat Penitipan Anak, Kelompok Bermain atau yang sederajat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Lulusan yang Melanjutkan Ke Jenjang SMP,SMA,SMK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Kebudayaan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Monumen Sejarah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Upacara Adat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Upacara Tradisi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Busana Tradisional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Lembaga Budaya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Pendidikan dan Kebudayaan</a:t>
            </a:r>
            <a:endParaRPr sz="2200"/>
          </a:p>
        </p:txBody>
      </p:sp>
      <p:graphicFrame>
        <p:nvGraphicFramePr>
          <p:cNvPr id="253" name="Google Shape;253;p44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2019 - 2023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(Pendidikan)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PEMBERDAYAAN MASYARAKAT DAN PEMERINTAHAN DESA</a:t>
            </a:r>
            <a:endParaRPr sz="2200"/>
          </a:p>
        </p:txBody>
      </p:sp>
      <p:graphicFrame>
        <p:nvGraphicFramePr>
          <p:cNvPr id="259" name="Google Shape;259;p45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332325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Lembaga Pemberdayaan Masyarakat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Program Pemberdayaan Masyarakat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Desa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Pos Pelayanan Teknologi (Posyantek)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Usaha Ekonomi Masyarakat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Profil Desa/Kelurahan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(Pemdes)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KESEHATAN</a:t>
            </a:r>
            <a:endParaRPr sz="2200"/>
          </a:p>
        </p:txBody>
      </p:sp>
      <p:graphicFrame>
        <p:nvGraphicFramePr>
          <p:cNvPr id="265" name="Google Shape;265;p46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332325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Sarana Industri dan Industri Farmasi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Cakupan Komplikasi Kebidanan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Cakupan penemuan dan penanganan penderita penyakit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Cakupan Pelayanan Kesehatan Rujukan Pasien Masyarakat Miskin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Cakupan Kunjungan Bayi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Desa/ Kelurahan yang mengalami Kejadian Luar Biasa (KLB) yang dilakukan Penyelidikan Epidemi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KESEHATAN</a:t>
            </a:r>
            <a:endParaRPr sz="2200"/>
          </a:p>
        </p:txBody>
      </p:sp>
      <p:graphicFrame>
        <p:nvGraphicFramePr>
          <p:cNvPr id="271" name="Google Shape;271;p47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Penyakit Tidak Menular/Degeneratif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Kepesertaan Jaminan Kesehatan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Rasio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r>
                        <a:rPr lang="id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Derajat Kesehatan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Angka Kesakitan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Upaya Kesehatan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Perilaku Hidup Masyarakat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Keadaan Lingkungan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Sarana Kesehatan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Kesehatan Masyarakat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KESEHATAN</a:t>
            </a:r>
            <a:endParaRPr sz="2200"/>
          </a:p>
        </p:txBody>
      </p:sp>
      <p:graphicFrame>
        <p:nvGraphicFramePr>
          <p:cNvPr id="277" name="Google Shape;277;p48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Kasus Kejadian Luar Biasa (KLB)/ Endemi Pada Manusia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(Kesehatan)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Tenaga Kesehatan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Kementerian Agama</a:t>
            </a:r>
            <a:endParaRPr sz="2200"/>
          </a:p>
        </p:txBody>
      </p:sp>
      <p:graphicFrame>
        <p:nvGraphicFramePr>
          <p:cNvPr id="283" name="Google Shape;283;p49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332325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Sekolah/Perguruan Agama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Ruang Kelas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Siswa/Mahasiswa Perguruan Agama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Guru/Dosen Perguruan Agama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Pemeluk Agama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Sarana Ibadah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Jemaah Haji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KUA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Kementerian Agama</a:t>
            </a:r>
            <a:endParaRPr sz="2200"/>
          </a:p>
        </p:txBody>
      </p:sp>
      <p:graphicFrame>
        <p:nvGraphicFramePr>
          <p:cNvPr id="289" name="Google Shape;289;p50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Penyuluh Agama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Lembaga Pendidikan Keagamaan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Badan Koordinasi Keluarga Berencana Nasional (BKKBN)</a:t>
            </a:r>
            <a:endParaRPr sz="2200"/>
          </a:p>
        </p:txBody>
      </p:sp>
      <p:graphicFrame>
        <p:nvGraphicFramePr>
          <p:cNvPr id="295" name="Google Shape;295;p51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332325"/>
                <a:gridCol w="1287925"/>
                <a:gridCol w="1051500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Peserta Program KB Aktif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Akseptor KB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Pasangan Usia Subur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Keluarga Menurut Tingkat Kesejahteraan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Tampilan awal CKAN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25" y="1124625"/>
            <a:ext cx="8003603" cy="38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BIRO HUKUM</a:t>
            </a:r>
            <a:endParaRPr sz="2200"/>
          </a:p>
        </p:txBody>
      </p:sp>
      <p:graphicFrame>
        <p:nvGraphicFramePr>
          <p:cNvPr id="301" name="Google Shape;301;p52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332325"/>
                <a:gridCol w="1052800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 Jumlah Produk Hukum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Perda Yang Diterbitkan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Perda Yang Mendukung Iklim Usaha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Permendagri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Perda Untuk RTRW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Revisi Yang Dilakukan Sejak Terbitnya Perda RTRW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Perda yang bermasalah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Peraturan Gubernur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Keputusan Gubernur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Kementerian Agama</a:t>
            </a:r>
            <a:endParaRPr sz="2200"/>
          </a:p>
        </p:txBody>
      </p:sp>
      <p:graphicFrame>
        <p:nvGraphicFramePr>
          <p:cNvPr id="307" name="Google Shape;307;p53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Keputusan Gubernur tentang Pemberian Izin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BADAN KEPEGAWAIAN DAERAH</a:t>
            </a:r>
            <a:endParaRPr sz="2200"/>
          </a:p>
        </p:txBody>
      </p:sp>
      <p:graphicFrame>
        <p:nvGraphicFramePr>
          <p:cNvPr id="313" name="Google Shape;313;p54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Aparatur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Pejabat Fungsional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Pensiunan PNS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Pegawai berdasarkan Tingkat Pendidikan 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Pegawai Pemda Berdasarkan Tingkat Pendidikan 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Pegawai Pemda Berdasarkan Tingkat Pendidikan dan SKPD Pemprov Kaltim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Kementerian Agama</a:t>
            </a:r>
            <a:endParaRPr sz="2200"/>
          </a:p>
        </p:txBody>
      </p:sp>
      <p:graphicFrame>
        <p:nvGraphicFramePr>
          <p:cNvPr id="319" name="Google Shape;319;p55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Pembinaan PNS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BADAN PENANGGULANGAN BENCANA DAERAH (BPBD)</a:t>
            </a:r>
            <a:endParaRPr sz="2200"/>
          </a:p>
        </p:txBody>
      </p:sp>
      <p:graphicFrame>
        <p:nvGraphicFramePr>
          <p:cNvPr id="325" name="Google Shape;325;p56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Kerusakan Kawasan Akibat Bencana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Kerusakan Kawasan Akibat Bencana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Bencana Alam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Aparat Dan Sarana Pemadam Kebakaran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Wilayah Kebanjiran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BADAN KESATUAN BANGSA DAN POLITIK</a:t>
            </a:r>
            <a:endParaRPr sz="2200"/>
          </a:p>
        </p:txBody>
      </p:sp>
      <p:graphicFrame>
        <p:nvGraphicFramePr>
          <p:cNvPr id="331" name="Google Shape;331;p57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Kegiatan Pembinaan Terhadap LSM, Ormas, dan OKP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Permendagri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Organisasi Kemasyarakatan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Lembaga Swadaya Masyarakat (LSM)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RKPD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Kegiatan Pembinaan Politik Daerah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DPRD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KEMENKUMHAM</a:t>
            </a:r>
            <a:endParaRPr sz="2200"/>
          </a:p>
        </p:txBody>
      </p:sp>
      <p:graphicFrame>
        <p:nvGraphicFramePr>
          <p:cNvPr id="337" name="Google Shape;337;p58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Lembaga Pemasyarakatan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Kantor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Kapasitas Lembaga Permasyarakatan/Rutan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Narapidana dan Tahanan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(Kemenkumham)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Polda Kaltim</a:t>
            </a:r>
            <a:endParaRPr sz="2200"/>
          </a:p>
        </p:txBody>
      </p:sp>
      <p:graphicFrame>
        <p:nvGraphicFramePr>
          <p:cNvPr id="343" name="Google Shape;343;p59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Tindak Pidana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Kecelakaan dan Pelanggaran Lalu Lintas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Tindak Pidana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Kejadian Unjuk Rasa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Kasus Pertikaian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Angka Kriminalitas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Perkara Hukum yang Dilaporkan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Perkara Hukum yang Terselesaikan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Kementerian Agama</a:t>
            </a:r>
            <a:endParaRPr sz="2200"/>
          </a:p>
        </p:txBody>
      </p:sp>
      <p:graphicFrame>
        <p:nvGraphicFramePr>
          <p:cNvPr id="349" name="Google Shape;349;p60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94000"/>
                <a:gridCol w="1581825"/>
                <a:gridCol w="105150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Perkara Hukum yang Tidak Terselesaikan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Kasus Tanah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(Polda)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INSPEKTORAT</a:t>
            </a:r>
            <a:endParaRPr sz="2200"/>
          </a:p>
        </p:txBody>
      </p:sp>
      <p:graphicFrame>
        <p:nvGraphicFramePr>
          <p:cNvPr id="355" name="Google Shape;355;p61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temuan hasil pemeriksaan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Tindakan lanjut hasil pemeriksaan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Zona Integritas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Cara menambahkan dataset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25" y="1124625"/>
            <a:ext cx="8376126" cy="40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PERPUSTAKAAN DAN KEARSIPAN DAERAH</a:t>
            </a:r>
            <a:endParaRPr sz="2200"/>
          </a:p>
        </p:txBody>
      </p:sp>
      <p:graphicFrame>
        <p:nvGraphicFramePr>
          <p:cNvPr id="361" name="Google Shape;361;p62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Perpustakaan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Pengunjung Perpustakaan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Koleksi Buku di Perpustakaan Daerah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Rasio Angka Minat Baca di Perpustakaan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Pustakawan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Kearsipan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SATPOL PP</a:t>
            </a:r>
            <a:endParaRPr sz="2200"/>
          </a:p>
        </p:txBody>
      </p:sp>
      <p:graphicFrame>
        <p:nvGraphicFramePr>
          <p:cNvPr id="367" name="Google Shape;367;p63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Penegakkan Perda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Keamanan, Ketertiban Masyarakat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4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BIRO PEMERINTAHAN DAN OTONOMI DAERAH</a:t>
            </a:r>
            <a:endParaRPr sz="2200"/>
          </a:p>
        </p:txBody>
      </p:sp>
      <p:graphicFrame>
        <p:nvGraphicFramePr>
          <p:cNvPr id="373" name="Google Shape;373;p64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Zona Integritas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Perjanjian Kerjasama dengan Daerah Lain yang masih berlaku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5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BAPPEDA</a:t>
            </a:r>
            <a:endParaRPr sz="2200"/>
          </a:p>
        </p:txBody>
      </p:sp>
      <p:graphicFrame>
        <p:nvGraphicFramePr>
          <p:cNvPr id="379" name="Google Shape;379;p65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Wilayah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dokumen perencanaan RPJPD yg telah ditetapkan dgn Perda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dokumen perencanaan RPJMD yg telah ditetapkan dgn Perda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dokumen perencanaan RKPD yg telah ditetapkan dgn Perda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Tingkat Ketersediaan Data dan Informasi Perencanaan Pembangunan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BAPPEDA</a:t>
            </a:r>
            <a:endParaRPr sz="2200"/>
          </a:p>
        </p:txBody>
      </p:sp>
      <p:graphicFrame>
        <p:nvGraphicFramePr>
          <p:cNvPr id="385" name="Google Shape;385;p66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714425"/>
                <a:gridCol w="891150"/>
                <a:gridCol w="1521750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Persentase Pencapaian Pelaksanaan Pembangunan Daerah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Indiaktor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Kab/Kota yang mengarasutamakan perubahan iklim dalam perencanaan pembangunan (Kab/Kota)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Indiaktor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7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PERKEBUNAN</a:t>
            </a:r>
            <a:endParaRPr sz="2200"/>
          </a:p>
        </p:txBody>
      </p:sp>
      <p:graphicFrame>
        <p:nvGraphicFramePr>
          <p:cNvPr id="391" name="Google Shape;391;p67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134650"/>
                <a:gridCol w="1170700"/>
                <a:gridCol w="700100"/>
                <a:gridCol w="992700"/>
                <a:gridCol w="24986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Izin untuk Hak Pengusahaan Perkebunan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diriliskan bulan Juli, Januari - Februari pengumpulan data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Perkebunan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Angka tetap pada bulan April, sinkron nasional pada bulan Mei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Industri Pengolahan Hasil Perkebunan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Produk Perkebunan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 (Perkebunan)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8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Kelautan dan Perikanan (Sektoral)</a:t>
            </a:r>
            <a:endParaRPr sz="2200"/>
          </a:p>
        </p:txBody>
      </p:sp>
      <p:graphicFrame>
        <p:nvGraphicFramePr>
          <p:cNvPr id="397" name="Google Shape;397;p68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Laut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Lahan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Perikanan Laut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Perikanan Darat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UMKM pengolahan perikanan / UPI air tawar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Perusahaan pengolahan perikanan / UPI air laut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Balai Benih Ikan (BBI)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Produksi Perairan Umum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LKPJ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9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Kelautan dan Perikanan (Sektoral)</a:t>
            </a:r>
            <a:endParaRPr sz="2200"/>
          </a:p>
        </p:txBody>
      </p:sp>
      <p:graphicFrame>
        <p:nvGraphicFramePr>
          <p:cNvPr id="403" name="Google Shape;403;p69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20500"/>
                <a:gridCol w="773600"/>
                <a:gridCol w="1933225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Produksi Ikan Kontribusi Hasil Kelompok Nelayan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Umum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Target daerah produksi ikan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Permendagri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Target daerah konsumsi ikan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Kelompok Sumber Daya Sosial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Pendaratan ikan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Tingkat Ketersediaan Ikan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Konsumsi Ikan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SDGs, Permendagri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Target Daerah Ketersediaan Ikan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Ekspor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Kelautan dan Perikanan (Sektoral)</a:t>
            </a:r>
            <a:endParaRPr sz="2200"/>
          </a:p>
        </p:txBody>
      </p:sp>
      <p:graphicFrame>
        <p:nvGraphicFramePr>
          <p:cNvPr id="409" name="Google Shape;409;p70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20500"/>
                <a:gridCol w="773600"/>
                <a:gridCol w="1933225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Produksi perikanan kelompok nelayan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Terumbu Karang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Peremajaan Terumbu Karang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Pembudidaya Ikan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prov/kab/kota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RKPD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 Pelaku Usaha Pengolahan Hasil Perikanan yang mendapat pembinaan dan sertifikasi (UMKM)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prov/kab/kota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RKPD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Izin Usaha Pengolahan dan Pemasaran (IUP)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prov/kab/kota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RKPD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1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LINGKUNGAN HIDUP</a:t>
            </a:r>
            <a:endParaRPr sz="2200"/>
          </a:p>
        </p:txBody>
      </p:sp>
      <p:graphicFrame>
        <p:nvGraphicFramePr>
          <p:cNvPr id="415" name="Google Shape;415;p71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Lingkungan Hidup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Kasus Lingkungan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Ruang Terbuka Hijau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Permendagri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Sarana Pengendalian Lingkungan Hidup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Pemantauan Kualitas Udara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Pemantauan Kualitas Air Sungai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Industri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Terumbu Karang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Form input dataset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50000" l="8337" r="7868" t="0"/>
          <a:stretch/>
        </p:blipFill>
        <p:spPr>
          <a:xfrm>
            <a:off x="102875" y="1432425"/>
            <a:ext cx="4208725" cy="358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7962" l="8658" r="10040" t="46114"/>
          <a:stretch/>
        </p:blipFill>
        <p:spPr>
          <a:xfrm>
            <a:off x="4506269" y="1432425"/>
            <a:ext cx="4446081" cy="358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LINGKUNGAN HIDUP</a:t>
            </a:r>
            <a:endParaRPr sz="2200"/>
          </a:p>
        </p:txBody>
      </p:sp>
      <p:graphicFrame>
        <p:nvGraphicFramePr>
          <p:cNvPr id="421" name="Google Shape;421;p72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20500"/>
                <a:gridCol w="773600"/>
                <a:gridCol w="1933225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Hutan Bakau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Pelestarian Lingkungan Hidup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Pengelolaan Sampah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Prasarana Pengolahan Air Limbah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Perusahaan wajib Dokumen Lingkungan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Izin Usaha Pengolahan dan Pemasaran (IUP)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3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KEHUTANAN</a:t>
            </a:r>
            <a:endParaRPr sz="2200"/>
          </a:p>
        </p:txBody>
      </p:sp>
      <p:graphicFrame>
        <p:nvGraphicFramePr>
          <p:cNvPr id="427" name="Google Shape;427;p73"/>
          <p:cNvGraphicFramePr/>
          <p:nvPr/>
        </p:nvGraphicFramePr>
        <p:xfrm>
          <a:off x="102888" y="136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1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Jumlah Izin Untuk Hak Pengusahaan Kehutanan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2022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Kehutanan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Kawasan Hutan 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4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Jumlah Polisi Hutan dan KPH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Pencurian dan Penyeludupan Kayu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Luas Lahan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Pelestarian Lingkungan Hidup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8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Jumlah Kawasan Lindung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7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9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/>
                        <a:t>Indikator RPJMD 2019-2023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/>
          <p:nvPr>
            <p:ph type="title"/>
          </p:nvPr>
        </p:nvSpPr>
        <p:spPr>
          <a:xfrm>
            <a:off x="311713" y="3539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Energi Sumber Daya Alam</a:t>
            </a:r>
            <a:endParaRPr sz="2200"/>
          </a:p>
        </p:txBody>
      </p:sp>
      <p:graphicFrame>
        <p:nvGraphicFramePr>
          <p:cNvPr id="433" name="Google Shape;433;p74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4089900"/>
                <a:gridCol w="1523350"/>
                <a:gridCol w="861775"/>
                <a:gridCol w="1286625"/>
                <a:gridCol w="735125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Lahan Energi dan Sumberdaya Mineral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Pertambangan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Energi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5"/>
          <p:cNvSpPr txBox="1"/>
          <p:nvPr>
            <p:ph type="title"/>
          </p:nvPr>
        </p:nvSpPr>
        <p:spPr>
          <a:xfrm>
            <a:off x="311700" y="2511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PERINDUSTRIAN, PERDAGANGAN, KOPERASI DAN USAHA KECIL MENENGAH</a:t>
            </a:r>
            <a:endParaRPr sz="2200"/>
          </a:p>
        </p:txBody>
      </p:sp>
      <p:graphicFrame>
        <p:nvGraphicFramePr>
          <p:cNvPr id="439" name="Google Shape;439;p75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04950"/>
                <a:gridCol w="1523325"/>
                <a:gridCol w="744225"/>
                <a:gridCol w="1007375"/>
                <a:gridCol w="1616900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Potensi Industri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Koperasi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UKM Berdasarkan SIUP (Pindah ke DPMPTSP)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Koperasi Per Bentuk Anggota	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Produksi Industri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Data dimiliki oleh Pemerintah Pusat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Cakupan bina kelompok pedagang/usaha informal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PERINDUSTRIAN, PERDAGANGAN, KOPERASI DAN USAHA KECIL MENENGAH</a:t>
            </a:r>
            <a:endParaRPr sz="2200"/>
          </a:p>
        </p:txBody>
      </p:sp>
      <p:graphicFrame>
        <p:nvGraphicFramePr>
          <p:cNvPr id="445" name="Google Shape;445;p76"/>
          <p:cNvGraphicFramePr/>
          <p:nvPr/>
        </p:nvGraphicFramePr>
        <p:xfrm>
          <a:off x="102888" y="3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20500"/>
                <a:gridCol w="773600"/>
                <a:gridCol w="1933225"/>
                <a:gridCol w="735125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(Perindustrian) (DLH)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Pasar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Koperasi Per Jenis Usaha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Koperasi Per Prinsip Keuangan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Koperasi dan UKM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UMKM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UKM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IKM (Akan dikoordinasikan lebih lanjut)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	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PERINDUSTRIAN, PERDAGANGAN, KOPERASI DAN USAHA KECIL MENENGAH</a:t>
            </a:r>
            <a:endParaRPr sz="2200"/>
          </a:p>
        </p:txBody>
      </p:sp>
      <p:graphicFrame>
        <p:nvGraphicFramePr>
          <p:cNvPr id="451" name="Google Shape;451;p77"/>
          <p:cNvGraphicFramePr/>
          <p:nvPr/>
        </p:nvGraphicFramePr>
        <p:xfrm>
          <a:off x="102875" y="22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20500"/>
                <a:gridCol w="773600"/>
                <a:gridCol w="1022075"/>
                <a:gridCol w="1646275"/>
              </a:tblGrid>
              <a:tr h="17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(KUKM) (BI diharapkan memiliki data tersebut)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Wirausaha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Cakupan bina kelompok pengrajin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Usulan Data Baru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tenaga kerja di sektor industri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pelaksanaan Pasar Murah Per Tahun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Pelaku Usaha BAPOKTING (Bahan Pokok Penting)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Yang aktif pasti memiliki izin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PERINDUSTRIAN, PERDAGANGAN, KOPERASI DAN USAHA KECIL MENENGAH</a:t>
            </a:r>
            <a:endParaRPr sz="2200"/>
          </a:p>
        </p:txBody>
      </p:sp>
      <p:graphicFrame>
        <p:nvGraphicFramePr>
          <p:cNvPr id="457" name="Google Shape;457;p78"/>
          <p:cNvGraphicFramePr/>
          <p:nvPr/>
        </p:nvGraphicFramePr>
        <p:xfrm>
          <a:off x="102875" y="22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20500"/>
                <a:gridCol w="773600"/>
                <a:gridCol w="963300"/>
                <a:gridCol w="1705050"/>
              </a:tblGrid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BAPOKTING setiap tahun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RKPD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Yang aktif pasti memiliki izin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Koperasi yang memiliki izin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RKPD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Yang aktif pasti memiliki izin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Persentase tercapainya target Koperasi sehat (%) (Sudah ada diatas)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RKPD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Yang aktif pasti memiliki izin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9"/>
          <p:cNvSpPr txBox="1"/>
          <p:nvPr>
            <p:ph type="title"/>
          </p:nvPr>
        </p:nvSpPr>
        <p:spPr>
          <a:xfrm>
            <a:off x="311700" y="2511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Pangan, Tanaman Pangan dan Hortikultura</a:t>
            </a:r>
            <a:endParaRPr sz="2200"/>
          </a:p>
        </p:txBody>
      </p:sp>
      <p:graphicFrame>
        <p:nvGraphicFramePr>
          <p:cNvPr id="463" name="Google Shape;463;p79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04950"/>
                <a:gridCol w="1523325"/>
                <a:gridCol w="744225"/>
                <a:gridCol w="1007375"/>
                <a:gridCol w="1616900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Luas Baku Lahan menurut Jenis Lahan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Konsumsi Kelompok Pangan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Produksi Padi atau Bahan Pangan Utama Lokal Hasil Kelompok Petani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Penggunaan Lahan (Land Use) per Sektor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Rata rata Jumlah Ketersediaan Pangan Utama per Tahun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Penyuluh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Pertanian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Pangan, Tanaman Pangan dan Hortikultura</a:t>
            </a:r>
            <a:endParaRPr sz="2200"/>
          </a:p>
        </p:txBody>
      </p:sp>
      <p:graphicFrame>
        <p:nvGraphicFramePr>
          <p:cNvPr id="469" name="Google Shape;469;p80"/>
          <p:cNvGraphicFramePr/>
          <p:nvPr/>
        </p:nvGraphicFramePr>
        <p:xfrm>
          <a:off x="102875" y="22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34325"/>
                <a:gridCol w="1420500"/>
                <a:gridCol w="773600"/>
                <a:gridCol w="963300"/>
                <a:gridCol w="1705050"/>
              </a:tblGrid>
              <a:tr h="17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Stok Beras sbg Bahan Makanan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Hortikultura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Kelompok Sumber Daya Sosial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Desa Rawan Pangan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Ketersediaan pangan per kapita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Produksi Padi atau Bahan Pangan Utama Lokal Hasil Kelompok Petani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(Pangan)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1"/>
          <p:cNvSpPr txBox="1"/>
          <p:nvPr>
            <p:ph type="title"/>
          </p:nvPr>
        </p:nvSpPr>
        <p:spPr>
          <a:xfrm>
            <a:off x="311700" y="2511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PETERNAKAN DAN KESEHATAN HEWAN</a:t>
            </a:r>
            <a:endParaRPr sz="2200"/>
          </a:p>
        </p:txBody>
      </p:sp>
      <p:graphicFrame>
        <p:nvGraphicFramePr>
          <p:cNvPr id="475" name="Google Shape;475;p81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04950"/>
                <a:gridCol w="1523325"/>
                <a:gridCol w="744225"/>
                <a:gridCol w="1007375"/>
                <a:gridCol w="1616900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Peternakan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Kelompok Sumber Daya Sosial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Rumah Potong Hewan dan Unggas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Jumlah Kasus Wabah / Endemi Pada Hewan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 &amp; kab/kota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 (Peternakan)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prov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Menambah resource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275" y="1378125"/>
            <a:ext cx="5167505" cy="38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2"/>
          <p:cNvSpPr txBox="1"/>
          <p:nvPr>
            <p:ph type="title"/>
          </p:nvPr>
        </p:nvSpPr>
        <p:spPr>
          <a:xfrm>
            <a:off x="311700" y="2511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DINAS PENANAMAN MODAL DAN PERIJINAN TERPADU SATU PINTU</a:t>
            </a:r>
            <a:endParaRPr sz="2200"/>
          </a:p>
        </p:txBody>
      </p:sp>
      <p:graphicFrame>
        <p:nvGraphicFramePr>
          <p:cNvPr id="481" name="Google Shape;481;p82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04950"/>
                <a:gridCol w="1523325"/>
                <a:gridCol w="744225"/>
                <a:gridCol w="1007375"/>
                <a:gridCol w="1616900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Perda dan Perijinan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Jumlah Perijinan yang dikeluarkan / Setujui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Ijin Lokasi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4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Jumlah MoU Kerjasama dengan daerah lain yang masih berlaku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5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Lembaga Perijinan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6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PMA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7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PMDN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8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Jumlah Investor Berskala Nasional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9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Nilai Investasi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10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Indikator RPJMD 2019-2023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3"/>
          <p:cNvSpPr txBox="1"/>
          <p:nvPr>
            <p:ph type="title"/>
          </p:nvPr>
        </p:nvSpPr>
        <p:spPr>
          <a:xfrm>
            <a:off x="311700" y="2511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Badan Pengelola Keuangan Daerah (BPKAD)</a:t>
            </a:r>
            <a:endParaRPr sz="2200"/>
          </a:p>
        </p:txBody>
      </p:sp>
      <p:graphicFrame>
        <p:nvGraphicFramePr>
          <p:cNvPr id="487" name="Google Shape;487;p83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04950"/>
                <a:gridCol w="1523325"/>
                <a:gridCol w="744225"/>
                <a:gridCol w="1007375"/>
                <a:gridCol w="1616900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Pengelolaan Aset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Status Kepemilikan Gedung Sarana Prasarana Pemerintahan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Nilai Aset Sarana Prasarana Pemerintahan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Belanja Daerah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Alokasi Dana Perimbangan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RPJMD 2019-2023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Indikator SDGs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4"/>
          <p:cNvSpPr txBox="1"/>
          <p:nvPr>
            <p:ph type="title"/>
          </p:nvPr>
        </p:nvSpPr>
        <p:spPr>
          <a:xfrm>
            <a:off x="311700" y="2511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200"/>
              <a:t>BMKG</a:t>
            </a:r>
            <a:endParaRPr sz="2200"/>
          </a:p>
        </p:txBody>
      </p:sp>
      <p:graphicFrame>
        <p:nvGraphicFramePr>
          <p:cNvPr id="493" name="Google Shape;493;p84"/>
          <p:cNvGraphicFramePr/>
          <p:nvPr/>
        </p:nvGraphicFramePr>
        <p:xfrm>
          <a:off x="102888" y="142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{FEA4FCA7-7EFE-47C2-B67E-4CC96A1A667D}</a:tableStyleId>
              </a:tblPr>
              <a:tblGrid>
                <a:gridCol w="441450"/>
                <a:gridCol w="3604950"/>
                <a:gridCol w="1523325"/>
                <a:gridCol w="744225"/>
                <a:gridCol w="1007375"/>
                <a:gridCol w="1616900"/>
              </a:tblGrid>
              <a:tr h="17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Jenis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Level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Tahun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Keadaan Iklim Rata-Rata Samarinda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2022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Keadaan Iklim Rata-Rata Balikpapan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Keadaan Iklim Rata-Rata Berau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Roboto"/>
                <a:ea typeface="Roboto"/>
                <a:cs typeface="Roboto"/>
                <a:sym typeface="Roboto"/>
              </a:rPr>
              <a:t>CKAN Satu data kalimantan timur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85"/>
          <p:cNvSpPr txBox="1"/>
          <p:nvPr/>
        </p:nvSpPr>
        <p:spPr>
          <a:xfrm>
            <a:off x="932400" y="1718725"/>
            <a:ext cx="7279200" cy="708000"/>
          </a:xfrm>
          <a:prstGeom prst="rect">
            <a:avLst/>
          </a:prstGeom>
          <a:noFill/>
          <a:ln cap="flat" cmpd="sng" w="9525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 sz="3400">
                <a:latin typeface="Roboto Medium"/>
                <a:ea typeface="Roboto Medium"/>
                <a:cs typeface="Roboto Medium"/>
                <a:sym typeface="Roboto Medium"/>
              </a:rPr>
              <a:t>Terima kasih</a:t>
            </a:r>
            <a:endParaRPr sz="3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Tampilan dataset yg telah ditambahkan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30468" l="0" r="0" t="0"/>
          <a:stretch/>
        </p:blipFill>
        <p:spPr>
          <a:xfrm>
            <a:off x="1540088" y="1316325"/>
            <a:ext cx="6063875" cy="38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2500">
                <a:latin typeface="Roboto"/>
                <a:ea typeface="Roboto"/>
                <a:cs typeface="Roboto"/>
                <a:sym typeface="Roboto"/>
              </a:rPr>
              <a:t>Cara menambahkan Organization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88" y="1341250"/>
            <a:ext cx="7904823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