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68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73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69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70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72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71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69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6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71.xml"/>
  <Override ContentType="application/vnd.openxmlformats-officedocument.presentationml.slide+xml" PartName="/ppt/slides/slide41.xml"/>
  <Override ContentType="application/vnd.openxmlformats-officedocument.presentationml.slide+xml" PartName="/ppt/slides/slide67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6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7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7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65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7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64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63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61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  <p:sldId id="323" r:id="rId74"/>
    <p:sldId id="324" r:id="rId75"/>
    <p:sldId id="325" r:id="rId76"/>
    <p:sldId id="326" r:id="rId77"/>
    <p:sldId id="327" r:id="rId78"/>
    <p:sldId id="328" r:id="rId79"/>
  </p:sldIdLst>
  <p:sldSz cy="5143500" cx="9144000"/>
  <p:notesSz cx="6858000" cy="9144000"/>
  <p:embeddedFontLst>
    <p:embeddedFont>
      <p:font typeface="Roboto"/>
      <p:regular r:id="rId80"/>
      <p:bold r:id="rId81"/>
      <p:italic r:id="rId82"/>
      <p:boldItalic r:id="rId83"/>
    </p:embeddedFont>
    <p:embeddedFont>
      <p:font typeface="Roboto Medium"/>
      <p:regular r:id="rId84"/>
      <p:bold r:id="rId85"/>
      <p:italic r:id="rId86"/>
      <p:boldItalic r:id="rId87"/>
    </p:embeddedFont>
    <p:embeddedFont>
      <p:font typeface="Merriweather"/>
      <p:regular r:id="rId88"/>
      <p:bold r:id="rId89"/>
      <p:italic r:id="rId90"/>
      <p:boldItalic r:id="rId9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FEA4FCA7-7EFE-47C2-B67E-4CC96A1A667D}">
  <a:tblStyle styleId="{FEA4FCA7-7EFE-47C2-B67E-4CC96A1A667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84" Type="http://schemas.openxmlformats.org/officeDocument/2006/relationships/font" Target="fonts/RobotoMedium-regular.fntdata"/><Relationship Id="rId83" Type="http://schemas.openxmlformats.org/officeDocument/2006/relationships/font" Target="fonts/Roboto-boldItalic.fntdata"/><Relationship Id="rId42" Type="http://schemas.openxmlformats.org/officeDocument/2006/relationships/slide" Target="slides/slide36.xml"/><Relationship Id="rId86" Type="http://schemas.openxmlformats.org/officeDocument/2006/relationships/font" Target="fonts/RobotoMedium-italic.fntdata"/><Relationship Id="rId41" Type="http://schemas.openxmlformats.org/officeDocument/2006/relationships/slide" Target="slides/slide35.xml"/><Relationship Id="rId85" Type="http://schemas.openxmlformats.org/officeDocument/2006/relationships/font" Target="fonts/RobotoMedium-bold.fntdata"/><Relationship Id="rId44" Type="http://schemas.openxmlformats.org/officeDocument/2006/relationships/slide" Target="slides/slide38.xml"/><Relationship Id="rId88" Type="http://schemas.openxmlformats.org/officeDocument/2006/relationships/font" Target="fonts/Merriweather-regular.fntdata"/><Relationship Id="rId43" Type="http://schemas.openxmlformats.org/officeDocument/2006/relationships/slide" Target="slides/slide37.xml"/><Relationship Id="rId87" Type="http://schemas.openxmlformats.org/officeDocument/2006/relationships/font" Target="fonts/RobotoMedium-boldItalic.fntdata"/><Relationship Id="rId46" Type="http://schemas.openxmlformats.org/officeDocument/2006/relationships/slide" Target="slides/slide40.xml"/><Relationship Id="rId45" Type="http://schemas.openxmlformats.org/officeDocument/2006/relationships/slide" Target="slides/slide39.xml"/><Relationship Id="rId89" Type="http://schemas.openxmlformats.org/officeDocument/2006/relationships/font" Target="fonts/Merriweather-bold.fntdata"/><Relationship Id="rId80" Type="http://schemas.openxmlformats.org/officeDocument/2006/relationships/font" Target="fonts/Roboto-regular.fntdata"/><Relationship Id="rId82" Type="http://schemas.openxmlformats.org/officeDocument/2006/relationships/font" Target="fonts/Roboto-italic.fntdata"/><Relationship Id="rId81" Type="http://schemas.openxmlformats.org/officeDocument/2006/relationships/font" Target="fonts/Roboto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48" Type="http://schemas.openxmlformats.org/officeDocument/2006/relationships/slide" Target="slides/slide42.xml"/><Relationship Id="rId47" Type="http://schemas.openxmlformats.org/officeDocument/2006/relationships/slide" Target="slides/slide41.xml"/><Relationship Id="rId49" Type="http://schemas.openxmlformats.org/officeDocument/2006/relationships/slide" Target="slides/slide43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73" Type="http://schemas.openxmlformats.org/officeDocument/2006/relationships/slide" Target="slides/slide67.xml"/><Relationship Id="rId72" Type="http://schemas.openxmlformats.org/officeDocument/2006/relationships/slide" Target="slides/slide66.xml"/><Relationship Id="rId31" Type="http://schemas.openxmlformats.org/officeDocument/2006/relationships/slide" Target="slides/slide25.xml"/><Relationship Id="rId75" Type="http://schemas.openxmlformats.org/officeDocument/2006/relationships/slide" Target="slides/slide69.xml"/><Relationship Id="rId30" Type="http://schemas.openxmlformats.org/officeDocument/2006/relationships/slide" Target="slides/slide24.xml"/><Relationship Id="rId74" Type="http://schemas.openxmlformats.org/officeDocument/2006/relationships/slide" Target="slides/slide68.xml"/><Relationship Id="rId33" Type="http://schemas.openxmlformats.org/officeDocument/2006/relationships/slide" Target="slides/slide27.xml"/><Relationship Id="rId77" Type="http://schemas.openxmlformats.org/officeDocument/2006/relationships/slide" Target="slides/slide71.xml"/><Relationship Id="rId32" Type="http://schemas.openxmlformats.org/officeDocument/2006/relationships/slide" Target="slides/slide26.xml"/><Relationship Id="rId76" Type="http://schemas.openxmlformats.org/officeDocument/2006/relationships/slide" Target="slides/slide70.xml"/><Relationship Id="rId35" Type="http://schemas.openxmlformats.org/officeDocument/2006/relationships/slide" Target="slides/slide29.xml"/><Relationship Id="rId79" Type="http://schemas.openxmlformats.org/officeDocument/2006/relationships/slide" Target="slides/slide73.xml"/><Relationship Id="rId34" Type="http://schemas.openxmlformats.org/officeDocument/2006/relationships/slide" Target="slides/slide28.xml"/><Relationship Id="rId78" Type="http://schemas.openxmlformats.org/officeDocument/2006/relationships/slide" Target="slides/slide72.xml"/><Relationship Id="rId71" Type="http://schemas.openxmlformats.org/officeDocument/2006/relationships/slide" Target="slides/slide65.xml"/><Relationship Id="rId70" Type="http://schemas.openxmlformats.org/officeDocument/2006/relationships/slide" Target="slides/slide64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62" Type="http://schemas.openxmlformats.org/officeDocument/2006/relationships/slide" Target="slides/slide56.xml"/><Relationship Id="rId61" Type="http://schemas.openxmlformats.org/officeDocument/2006/relationships/slide" Target="slides/slide55.xml"/><Relationship Id="rId20" Type="http://schemas.openxmlformats.org/officeDocument/2006/relationships/slide" Target="slides/slide14.xml"/><Relationship Id="rId64" Type="http://schemas.openxmlformats.org/officeDocument/2006/relationships/slide" Target="slides/slide58.xml"/><Relationship Id="rId63" Type="http://schemas.openxmlformats.org/officeDocument/2006/relationships/slide" Target="slides/slide57.xml"/><Relationship Id="rId22" Type="http://schemas.openxmlformats.org/officeDocument/2006/relationships/slide" Target="slides/slide16.xml"/><Relationship Id="rId66" Type="http://schemas.openxmlformats.org/officeDocument/2006/relationships/slide" Target="slides/slide60.xml"/><Relationship Id="rId21" Type="http://schemas.openxmlformats.org/officeDocument/2006/relationships/slide" Target="slides/slide15.xml"/><Relationship Id="rId65" Type="http://schemas.openxmlformats.org/officeDocument/2006/relationships/slide" Target="slides/slide59.xml"/><Relationship Id="rId24" Type="http://schemas.openxmlformats.org/officeDocument/2006/relationships/slide" Target="slides/slide18.xml"/><Relationship Id="rId68" Type="http://schemas.openxmlformats.org/officeDocument/2006/relationships/slide" Target="slides/slide62.xml"/><Relationship Id="rId23" Type="http://schemas.openxmlformats.org/officeDocument/2006/relationships/slide" Target="slides/slide17.xml"/><Relationship Id="rId67" Type="http://schemas.openxmlformats.org/officeDocument/2006/relationships/slide" Target="slides/slide61.xml"/><Relationship Id="rId60" Type="http://schemas.openxmlformats.org/officeDocument/2006/relationships/slide" Target="slides/slide54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69" Type="http://schemas.openxmlformats.org/officeDocument/2006/relationships/slide" Target="slides/slide63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slide" Target="slides/slide45.xml"/><Relationship Id="rId50" Type="http://schemas.openxmlformats.org/officeDocument/2006/relationships/slide" Target="slides/slide44.xml"/><Relationship Id="rId53" Type="http://schemas.openxmlformats.org/officeDocument/2006/relationships/slide" Target="slides/slide47.xml"/><Relationship Id="rId52" Type="http://schemas.openxmlformats.org/officeDocument/2006/relationships/slide" Target="slides/slide46.xml"/><Relationship Id="rId11" Type="http://schemas.openxmlformats.org/officeDocument/2006/relationships/slide" Target="slides/slide5.xml"/><Relationship Id="rId55" Type="http://schemas.openxmlformats.org/officeDocument/2006/relationships/slide" Target="slides/slide49.xml"/><Relationship Id="rId10" Type="http://schemas.openxmlformats.org/officeDocument/2006/relationships/slide" Target="slides/slide4.xml"/><Relationship Id="rId54" Type="http://schemas.openxmlformats.org/officeDocument/2006/relationships/slide" Target="slides/slide48.xml"/><Relationship Id="rId13" Type="http://schemas.openxmlformats.org/officeDocument/2006/relationships/slide" Target="slides/slide7.xml"/><Relationship Id="rId57" Type="http://schemas.openxmlformats.org/officeDocument/2006/relationships/slide" Target="slides/slide51.xml"/><Relationship Id="rId12" Type="http://schemas.openxmlformats.org/officeDocument/2006/relationships/slide" Target="slides/slide6.xml"/><Relationship Id="rId56" Type="http://schemas.openxmlformats.org/officeDocument/2006/relationships/slide" Target="slides/slide50.xml"/><Relationship Id="rId91" Type="http://schemas.openxmlformats.org/officeDocument/2006/relationships/font" Target="fonts/Merriweather-boldItalic.fntdata"/><Relationship Id="rId90" Type="http://schemas.openxmlformats.org/officeDocument/2006/relationships/font" Target="fonts/Merriweather-italic.fntdata"/><Relationship Id="rId15" Type="http://schemas.openxmlformats.org/officeDocument/2006/relationships/slide" Target="slides/slide9.xml"/><Relationship Id="rId59" Type="http://schemas.openxmlformats.org/officeDocument/2006/relationships/slide" Target="slides/slide53.xml"/><Relationship Id="rId14" Type="http://schemas.openxmlformats.org/officeDocument/2006/relationships/slide" Target="slides/slide8.xml"/><Relationship Id="rId58" Type="http://schemas.openxmlformats.org/officeDocument/2006/relationships/slide" Target="slides/slide52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12f92292cbd_0_1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12f92292cbd_0_1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12f92292cbd_0_1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12f92292cbd_0_1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12f92292cbd_0_2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12f92292cbd_0_2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131793042ea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131793042ea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131793042ea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131793042ea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131793042ea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131793042ea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131793042ea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131793042ea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131793042ea_0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131793042ea_0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13190b2a8e5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13190b2a8e5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13190b2a8e5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13190b2a8e5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12f92292cbd_0_1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12f92292cbd_0_1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13190b2a8e5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13190b2a8e5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13190b2a8e5_0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13190b2a8e5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13190b2a8e5_0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13190b2a8e5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13190b2a8e5_0_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13190b2a8e5_0_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13190b2a8e5_0_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13190b2a8e5_0_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13190b2a8e5_0_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13190b2a8e5_0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13190b2a8e5_0_1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13190b2a8e5_0_1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13190b2a8e5_0_1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13190b2a8e5_0_1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13190b2a8e5_0_1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13190b2a8e5_0_1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13190b2a8e5_0_1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13190b2a8e5_0_1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12f92292cbd_0_1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12f92292cbd_0_1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13190b2a8e5_0_1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13190b2a8e5_0_1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13190b2a8e5_0_1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13190b2a8e5_0_1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13190b2a8e5_0_1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13190b2a8e5_0_1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13190b2a8e5_0_1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" name="Google Shape;256;g13190b2a8e5_0_1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13190b2a8e5_0_2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Google Shape;262;g13190b2a8e5_0_2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13190b2a8e5_0_2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13190b2a8e5_0_2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13190b2a8e5_0_2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13190b2a8e5_0_2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13190b2a8e5_0_2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0" name="Google Shape;280;g13190b2a8e5_0_2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13190b2a8e5_0_2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13190b2a8e5_0_2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13190b2a8e5_0_2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" name="Google Shape;292;g13190b2a8e5_0_2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12f92292cbd_0_1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12f92292cbd_0_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13190b2a8e5_0_2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13190b2a8e5_0_2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13190b2a8e5_0_2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13190b2a8e5_0_2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13190b2a8e5_0_2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0" name="Google Shape;310;g13190b2a8e5_0_2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13190b2a8e5_0_3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6" name="Google Shape;316;g13190b2a8e5_0_3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g13190b2a8e5_0_3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2" name="Google Shape;322;g13190b2a8e5_0_3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13190b2a8e5_0_3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13190b2a8e5_0_3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13190b2a8e5_0_3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" name="Google Shape;334;g13190b2a8e5_0_3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13190b2a8e5_0_3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0" name="Google Shape;340;g13190b2a8e5_0_3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13190b2a8e5_0_3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6" name="Google Shape;346;g13190b2a8e5_0_3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13190b2a8e5_0_3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2" name="Google Shape;352;g13190b2a8e5_0_3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12f92292cbd_0_1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12f92292cbd_0_1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g13190b2a8e5_0_3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8" name="Google Shape;358;g13190b2a8e5_0_3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13190b2a8e5_0_4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4" name="Google Shape;364;g13190b2a8e5_0_4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g13190b2a8e5_0_4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0" name="Google Shape;370;g13190b2a8e5_0_4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13190b2a8e5_0_4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6" name="Google Shape;376;g13190b2a8e5_0_4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g13190b2a8e5_0_4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2" name="Google Shape;382;g13190b2a8e5_0_4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g13190b2a8e5_0_4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" name="Google Shape;388;g13190b2a8e5_0_4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g13190b2a8e5_0_4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" name="Google Shape;394;g13190b2a8e5_0_4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g13190b2a8e5_0_4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0" name="Google Shape;400;g13190b2a8e5_0_4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g13190b2a8e5_0_4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6" name="Google Shape;406;g13190b2a8e5_0_4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g13190b2a8e5_0_5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2" name="Google Shape;412;g13190b2a8e5_0_5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12f92292cbd_0_1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12f92292cbd_0_1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g13190b2a8e5_0_5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8" name="Google Shape;418;g13190b2a8e5_0_5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g13190b2a8e5_0_5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4" name="Google Shape;424;g13190b2a8e5_0_5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8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13190b2a8e5_0_5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0" name="Google Shape;430;g13190b2a8e5_0_5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g13190b2a8e5_0_5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6" name="Google Shape;436;g13190b2a8e5_0_5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0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g13190b2a8e5_0_5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2" name="Google Shape;442;g13190b2a8e5_0_5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6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g13190b2a8e5_0_5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8" name="Google Shape;448;g13190b2a8e5_0_5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g13190b2a8e5_0_6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4" name="Google Shape;454;g13190b2a8e5_0_6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g13190b2a8e5_0_6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0" name="Google Shape;460;g13190b2a8e5_0_6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g13190b2a8e5_0_6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6" name="Google Shape;466;g13190b2a8e5_0_6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0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g13190b2a8e5_0_6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2" name="Google Shape;472;g13190b2a8e5_0_6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12f92292cbd_0_1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12f92292cbd_0_1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g13190b2a8e5_0_6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8" name="Google Shape;478;g13190b2a8e5_0_6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2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g13190b2a8e5_0_6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4" name="Google Shape;484;g13190b2a8e5_0_6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g13190b2a8e5_0_6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0" name="Google Shape;490;g13190b2a8e5_0_6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4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g12f92292cbd_0_2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6" name="Google Shape;496;g12f92292cbd_0_2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12f92292cbd_0_1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12f92292cbd_0_1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12f92292cbd_0_1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12f92292cbd_0_1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-125" y="0"/>
            <a:ext cx="9144250" cy="4398100"/>
          </a:xfrm>
          <a:custGeom>
            <a:rect b="b" l="l" r="r" t="t"/>
            <a:pathLst>
              <a:path extrusionOk="0" h="175924" w="36577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311700" y="1878560"/>
            <a:ext cx="4242600" cy="73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dk1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/>
          <p:nvPr>
            <p:ph hasCustomPrompt="1" type="title"/>
          </p:nvPr>
        </p:nvSpPr>
        <p:spPr>
          <a:xfrm>
            <a:off x="311750" y="831175"/>
            <a:ext cx="5334900" cy="1244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6" name="Google Shape;56;p11"/>
          <p:cNvSpPr txBox="1"/>
          <p:nvPr>
            <p:ph idx="1" type="body"/>
          </p:nvPr>
        </p:nvSpPr>
        <p:spPr>
          <a:xfrm>
            <a:off x="311700" y="2121425"/>
            <a:ext cx="5334900" cy="94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57" name="Google Shape;5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accent3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>
            <a:off x="0" y="48099"/>
            <a:ext cx="9144250" cy="4398100"/>
          </a:xfrm>
          <a:custGeom>
            <a:rect b="b" l="l" r="r" t="t"/>
            <a:pathLst>
              <a:path extrusionOk="0" h="175924" w="36577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6" name="Google Shape;16;p3"/>
          <p:cNvSpPr/>
          <p:nvPr/>
        </p:nvSpPr>
        <p:spPr>
          <a:xfrm>
            <a:off x="0" y="0"/>
            <a:ext cx="9144250" cy="4398100"/>
          </a:xfrm>
          <a:custGeom>
            <a:rect b="b" l="l" r="r" t="t"/>
            <a:pathLst>
              <a:path extrusionOk="0" h="175924" w="36577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sp>
      <p:sp>
        <p:nvSpPr>
          <p:cNvPr id="17" name="Google Shape;17;p3"/>
          <p:cNvSpPr txBox="1"/>
          <p:nvPr>
            <p:ph type="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/>
          <p:nvPr/>
        </p:nvSpPr>
        <p:spPr>
          <a:xfrm>
            <a:off x="0" y="0"/>
            <a:ext cx="4314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4"/>
          <p:cNvSpPr/>
          <p:nvPr/>
        </p:nvSpPr>
        <p:spPr>
          <a:xfrm>
            <a:off x="0" y="44125"/>
            <a:ext cx="4313625" cy="4399375"/>
          </a:xfrm>
          <a:custGeom>
            <a:rect b="b" l="l" r="r" t="t"/>
            <a:pathLst>
              <a:path extrusionOk="0" h="175975" w="172545">
                <a:moveTo>
                  <a:pt x="0" y="157"/>
                </a:moveTo>
                <a:lnTo>
                  <a:pt x="172419" y="0"/>
                </a:lnTo>
                <a:lnTo>
                  <a:pt x="172545" y="126541"/>
                </a:lnTo>
                <a:lnTo>
                  <a:pt x="0" y="1759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22" name="Google Shape;22;p4"/>
          <p:cNvSpPr/>
          <p:nvPr/>
        </p:nvSpPr>
        <p:spPr>
          <a:xfrm>
            <a:off x="-125" y="0"/>
            <a:ext cx="4316900" cy="4395600"/>
          </a:xfrm>
          <a:custGeom>
            <a:rect b="b" l="l" r="r" t="t"/>
            <a:pathLst>
              <a:path extrusionOk="0" h="175824" w="172676">
                <a:moveTo>
                  <a:pt x="0" y="6"/>
                </a:moveTo>
                <a:lnTo>
                  <a:pt x="172676" y="0"/>
                </a:lnTo>
                <a:lnTo>
                  <a:pt x="172562" y="126442"/>
                </a:lnTo>
                <a:lnTo>
                  <a:pt x="0" y="17582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</p:sp>
      <p:sp>
        <p:nvSpPr>
          <p:cNvPr id="23" name="Google Shape;23;p4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4" name="Google Shape;24;p4"/>
          <p:cNvSpPr txBox="1"/>
          <p:nvPr>
            <p:ph idx="1" type="body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/>
          <p:nvPr/>
        </p:nvSpPr>
        <p:spPr>
          <a:xfrm>
            <a:off x="0" y="0"/>
            <a:ext cx="9144000" cy="127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" name="Google Shape;28;p5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311700" y="1505700"/>
            <a:ext cx="3999900" cy="307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2" type="body"/>
          </p:nvPr>
        </p:nvSpPr>
        <p:spPr>
          <a:xfrm>
            <a:off x="4832400" y="1505700"/>
            <a:ext cx="3999900" cy="307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/>
          <p:nvPr/>
        </p:nvSpPr>
        <p:spPr>
          <a:xfrm>
            <a:off x="0" y="0"/>
            <a:ext cx="9144000" cy="127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" name="Google Shape;34;p6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/>
          <p:nvPr/>
        </p:nvSpPr>
        <p:spPr>
          <a:xfrm>
            <a:off x="0" y="0"/>
            <a:ext cx="37644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7"/>
          <p:cNvSpPr txBox="1"/>
          <p:nvPr>
            <p:ph type="title"/>
          </p:nvPr>
        </p:nvSpPr>
        <p:spPr>
          <a:xfrm>
            <a:off x="311725" y="500925"/>
            <a:ext cx="3127500" cy="182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9" name="Google Shape;39;p7"/>
          <p:cNvSpPr txBox="1"/>
          <p:nvPr>
            <p:ph idx="1" type="body"/>
          </p:nvPr>
        </p:nvSpPr>
        <p:spPr>
          <a:xfrm>
            <a:off x="311700" y="2390650"/>
            <a:ext cx="3127500" cy="229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40" name="Google Shape;40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3"/>
        </a:solidFill>
      </p:bgPr>
    </p:bg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8"/>
          <p:cNvSpPr txBox="1"/>
          <p:nvPr>
            <p:ph type="title"/>
          </p:nvPr>
        </p:nvSpPr>
        <p:spPr>
          <a:xfrm>
            <a:off x="311675" y="798600"/>
            <a:ext cx="6247800" cy="354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43" name="Google Shape;43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" name="Google Shape;46;p9"/>
          <p:cNvSpPr txBox="1"/>
          <p:nvPr>
            <p:ph type="title"/>
          </p:nvPr>
        </p:nvSpPr>
        <p:spPr>
          <a:xfrm>
            <a:off x="311300" y="500925"/>
            <a:ext cx="3704400" cy="204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7" name="Google Shape;47;p9"/>
          <p:cNvSpPr txBox="1"/>
          <p:nvPr>
            <p:ph idx="1" type="subTitle"/>
          </p:nvPr>
        </p:nvSpPr>
        <p:spPr>
          <a:xfrm>
            <a:off x="304800" y="2626725"/>
            <a:ext cx="3704400" cy="92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48" name="Google Shape;48;p9"/>
          <p:cNvSpPr txBox="1"/>
          <p:nvPr>
            <p:ph idx="2" type="body"/>
          </p:nvPr>
        </p:nvSpPr>
        <p:spPr>
          <a:xfrm>
            <a:off x="4879025" y="500925"/>
            <a:ext cx="3954000" cy="411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49" name="Google Shape;49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"/>
          <p:cNvSpPr/>
          <p:nvPr/>
        </p:nvSpPr>
        <p:spPr>
          <a:xfrm>
            <a:off x="0" y="4369000"/>
            <a:ext cx="9144000" cy="774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Google Shape;52;p10"/>
          <p:cNvSpPr txBox="1"/>
          <p:nvPr>
            <p:ph idx="1" type="body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Merriweather"/>
              <a:buNone/>
              <a:defRPr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</a:lstStyle>
          <a:p/>
        </p:txBody>
      </p:sp>
      <p:sp>
        <p:nvSpPr>
          <p:cNvPr id="53" name="Google Shape;5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paradigm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Roboto"/>
              <a:buChar char="●"/>
              <a:defRPr sz="13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2984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2984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2984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●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2984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2984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2984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●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2984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2984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d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0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4.png"/><Relationship Id="rId4" Type="http://schemas.openxmlformats.org/officeDocument/2006/relationships/image" Target="../media/image1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2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6.xml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7.xml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8.xml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9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3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0.xml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1.xml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2.xml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3.xml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4.xml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5.xml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6.xml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7.xml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8.xml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9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0.xml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1.xml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2.xml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3.xml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4.xml"/></Relationships>
</file>

<file path=ppt/slides/_rels/slide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5.xml"/></Relationships>
</file>

<file path=ppt/slides/_rels/slide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6.xml"/></Relationships>
</file>

<file path=ppt/slides/_rels/slide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7.xml"/></Relationships>
</file>

<file path=ppt/slides/_rels/slide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8.xml"/></Relationships>
</file>

<file path=ppt/slides/_rels/slide6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9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/Relationships>
</file>

<file path=ppt/slides/_rels/slide7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0.xml"/></Relationships>
</file>

<file path=ppt/slides/_rels/slide7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1.xml"/></Relationships>
</file>

<file path=ppt/slides/_rels/slide7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2.xml"/></Relationships>
</file>

<file path=ppt/slides/_rels/slide7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3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3"/>
          <p:cNvSpPr txBox="1"/>
          <p:nvPr>
            <p:ph idx="1" type="subTitle"/>
          </p:nvPr>
        </p:nvSpPr>
        <p:spPr>
          <a:xfrm>
            <a:off x="3954175" y="3521350"/>
            <a:ext cx="4739100" cy="92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d" sz="2500">
                <a:solidFill>
                  <a:schemeClr val="lt1"/>
                </a:solidFill>
              </a:rPr>
              <a:t>Tutorial penggunaan </a:t>
            </a:r>
            <a:r>
              <a:rPr b="1" lang="id" sz="2500">
                <a:solidFill>
                  <a:schemeClr val="lt1"/>
                </a:solidFill>
              </a:rPr>
              <a:t>CKAN Satu data kalimantan timur</a:t>
            </a:r>
            <a:endParaRPr b="1" sz="2500">
              <a:solidFill>
                <a:schemeClr val="lt1"/>
              </a:solidFill>
            </a:endParaRPr>
          </a:p>
        </p:txBody>
      </p:sp>
      <p:pic>
        <p:nvPicPr>
          <p:cNvPr descr="CKAN - Wikipedia" id="65" name="Google Shape;6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7086325" cy="24011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6" name="Google Shape;66;p13"/>
          <p:cNvCxnSpPr/>
          <p:nvPr/>
        </p:nvCxnSpPr>
        <p:spPr>
          <a:xfrm>
            <a:off x="4056675" y="4447675"/>
            <a:ext cx="3993300" cy="0"/>
          </a:xfrm>
          <a:prstGeom prst="straightConnector1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2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" sz="2500">
                <a:latin typeface="Roboto"/>
                <a:ea typeface="Roboto"/>
                <a:cs typeface="Roboto"/>
                <a:sym typeface="Roboto"/>
              </a:rPr>
              <a:t>Form input</a:t>
            </a:r>
            <a:r>
              <a:rPr lang="id" sz="2500">
                <a:latin typeface="Roboto"/>
                <a:ea typeface="Roboto"/>
                <a:cs typeface="Roboto"/>
                <a:sym typeface="Roboto"/>
              </a:rPr>
              <a:t> Organization</a:t>
            </a:r>
            <a:endParaRPr sz="250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24" name="Google Shape;124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84875" y="1378125"/>
            <a:ext cx="7374261" cy="3866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3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" sz="2500">
                <a:latin typeface="Roboto"/>
                <a:ea typeface="Roboto"/>
                <a:cs typeface="Roboto"/>
                <a:sym typeface="Roboto"/>
              </a:rPr>
              <a:t>Cara menambahkan Group</a:t>
            </a:r>
            <a:endParaRPr sz="250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30" name="Google Shape;130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1238" y="1328325"/>
            <a:ext cx="7861569" cy="3714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4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" sz="2500">
                <a:latin typeface="Roboto"/>
                <a:ea typeface="Roboto"/>
                <a:cs typeface="Roboto"/>
                <a:sym typeface="Roboto"/>
              </a:rPr>
              <a:t>Form input Group</a:t>
            </a:r>
            <a:endParaRPr sz="250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36" name="Google Shape;136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29913" y="1352225"/>
            <a:ext cx="7084175" cy="3791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5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"/>
              <a:t>Cara membuat data csv untuk data CKAN</a:t>
            </a:r>
            <a:endParaRPr/>
          </a:p>
        </p:txBody>
      </p:sp>
      <p:sp>
        <p:nvSpPr>
          <p:cNvPr id="142" name="Google Shape;142;p25"/>
          <p:cNvSpPr txBox="1"/>
          <p:nvPr>
            <p:ph idx="1" type="body"/>
          </p:nvPr>
        </p:nvSpPr>
        <p:spPr>
          <a:xfrm>
            <a:off x="0" y="1293225"/>
            <a:ext cx="9144000" cy="385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11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Times New Roman"/>
              <a:buAutoNum type="arabicPeriod"/>
            </a:pPr>
            <a:r>
              <a:rPr b="1" lang="id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Nama nama kolom harus termuat dalam satu baris</a:t>
            </a:r>
            <a:endParaRPr b="1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d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Nama-nama kolom umumnya disusun dalam satu baris dan ditempatkan pada baris pertama. Jika nama-nama tersebut tersusun dalam beberapa baris maka perlu diatur ulang agar terangkum dalam satu baris.</a:t>
            </a:r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11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Times New Roman"/>
              <a:buAutoNum type="arabicPeriod"/>
            </a:pPr>
            <a:r>
              <a:rPr b="1" lang="id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Gunakan satu tipe data per kolom</a:t>
            </a:r>
            <a:endParaRPr b="1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d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Ketidakjelasan tipe data dalam satu kolom dapat menyebabkan data sulit dianalisis</a:t>
            </a:r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d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secara otomatis. Oleh karena itu, data yang mengandung banyak informasi perlu</a:t>
            </a:r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d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dipisahkan dalam beberapa kolom, jika diperlukan.</a:t>
            </a:r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11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Times New Roman"/>
              <a:buAutoNum type="arabicPeriod"/>
            </a:pPr>
            <a:r>
              <a:rPr b="1" lang="id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Pastikan pengisian data berbetuk baris, bukan kolom.</a:t>
            </a:r>
            <a:endParaRPr b="1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d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Setiap data baru yang dimasukkan harus membentuk baris baru, bukan kolom baru.</a:t>
            </a:r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d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Kolom baru hanya boleh ditambahkan apabila pengukuran baru diperkenalkan dalam</a:t>
            </a:r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d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metode pengumpulan. Jika ditemui bahwa memasukkan data baru berarti selalu</a:t>
            </a:r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d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memperkenalkan kolom baru maka skema data perlu diatur ulang.</a:t>
            </a:r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sz="14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Google Shape;147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0400" y="1156338"/>
            <a:ext cx="8783200" cy="2830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7588" y="891800"/>
            <a:ext cx="8628825" cy="3359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8"/>
          <p:cNvSpPr txBox="1"/>
          <p:nvPr>
            <p:ph type="title"/>
          </p:nvPr>
        </p:nvSpPr>
        <p:spPr>
          <a:xfrm>
            <a:off x="0" y="1004350"/>
            <a:ext cx="9144000" cy="354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d" sz="3400"/>
              <a:t>ELEMEN DATA STASTISTIK SEKTORAL </a:t>
            </a:r>
            <a:endParaRPr sz="3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d" sz="3400"/>
              <a:t>SKPD DAN KABUPATEN/KOTA</a:t>
            </a:r>
            <a:endParaRPr sz="3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4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9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" sz="2200"/>
              <a:t>BIRO PEREEKONOMIAN</a:t>
            </a:r>
            <a:endParaRPr sz="2200"/>
          </a:p>
        </p:txBody>
      </p:sp>
      <p:graphicFrame>
        <p:nvGraphicFramePr>
          <p:cNvPr id="163" name="Google Shape;163;p29"/>
          <p:cNvGraphicFramePr/>
          <p:nvPr/>
        </p:nvGraphicFramePr>
        <p:xfrm>
          <a:off x="102888" y="14449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{FEA4FCA7-7EFE-47C2-B67E-4CC96A1A667D}</a:tableStyleId>
              </a:tblPr>
              <a:tblGrid>
                <a:gridCol w="441450"/>
                <a:gridCol w="3575575"/>
                <a:gridCol w="891450"/>
                <a:gridCol w="1581825"/>
                <a:gridCol w="1374800"/>
                <a:gridCol w="1073125"/>
              </a:tblGrid>
              <a:tr h="5801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No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Jenis data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Level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Tahun 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Sumber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Ket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5578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BUMD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5578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2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Komoditi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5578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3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Indikator RPJMD 2019-2023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30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" sz="2200"/>
              <a:t>DISPORA</a:t>
            </a:r>
            <a:endParaRPr sz="2200"/>
          </a:p>
        </p:txBody>
      </p:sp>
      <p:graphicFrame>
        <p:nvGraphicFramePr>
          <p:cNvPr id="169" name="Google Shape;169;p30"/>
          <p:cNvGraphicFramePr/>
          <p:nvPr/>
        </p:nvGraphicFramePr>
        <p:xfrm>
          <a:off x="102888" y="14449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{FEA4FCA7-7EFE-47C2-B67E-4CC96A1A667D}</a:tableStyleId>
              </a:tblPr>
              <a:tblGrid>
                <a:gridCol w="441450"/>
                <a:gridCol w="3840075"/>
                <a:gridCol w="891450"/>
                <a:gridCol w="1317325"/>
                <a:gridCol w="1374800"/>
                <a:gridCol w="1073125"/>
              </a:tblGrid>
              <a:tr h="5801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No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Jenis data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Level</a:t>
                      </a:r>
                      <a:endParaRPr/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Tahun 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Sumber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Ket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5578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Pemuda dan Olah raga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5578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2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Cabang Olahraga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5578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3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Indikator RPJMD 2019-2023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5578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4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Indikator SDGs (Kepemudaan dan Olahraga)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1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" sz="2200"/>
              <a:t>BIRO ORGANISASI</a:t>
            </a:r>
            <a:endParaRPr sz="2200"/>
          </a:p>
        </p:txBody>
      </p:sp>
      <p:graphicFrame>
        <p:nvGraphicFramePr>
          <p:cNvPr id="175" name="Google Shape;175;p31"/>
          <p:cNvGraphicFramePr/>
          <p:nvPr/>
        </p:nvGraphicFramePr>
        <p:xfrm>
          <a:off x="102888" y="14449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{FEA4FCA7-7EFE-47C2-B67E-4CC96A1A667D}</a:tableStyleId>
              </a:tblPr>
              <a:tblGrid>
                <a:gridCol w="441450"/>
                <a:gridCol w="3634325"/>
                <a:gridCol w="1494000"/>
                <a:gridCol w="1581825"/>
                <a:gridCol w="1051500"/>
                <a:gridCol w="735125"/>
              </a:tblGrid>
              <a:tr h="5801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No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Jenis data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Level</a:t>
                      </a:r>
                      <a:endParaRPr/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Tahun 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Sumber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Ket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5578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Organisasi Daerah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5578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2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Indeks Kepuasan Masyarakat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prov &amp; kab/kota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5578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3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Indikator RPJMD 2019-2023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prov &amp; kab/kota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5578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4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Indikator SDGs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prov &amp; kab/kota</a:t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4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" sz="2500">
                <a:latin typeface="Roboto"/>
                <a:ea typeface="Roboto"/>
                <a:cs typeface="Roboto"/>
                <a:sym typeface="Roboto"/>
              </a:rPr>
              <a:t>Pengantar CKAN</a:t>
            </a:r>
            <a:endParaRPr sz="25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2" name="Google Shape;72;p14"/>
          <p:cNvSpPr txBox="1"/>
          <p:nvPr/>
        </p:nvSpPr>
        <p:spPr>
          <a:xfrm>
            <a:off x="281575" y="1630250"/>
            <a:ext cx="8580900" cy="223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d" sz="1900">
                <a:latin typeface="Times New Roman"/>
                <a:ea typeface="Times New Roman"/>
                <a:cs typeface="Times New Roman"/>
                <a:sym typeface="Times New Roman"/>
              </a:rPr>
              <a:t>CKAN adalah platform portal data sumber terbuka terkemuka di dunia. CKAN adalah solusi perangkat lunak out-of-the-box lengkap yang membuat data dapat diakses dan digunakan - dengan menyediakan alat untuk merampingkan penerbitan, berbagi, menemukan dan menggunakan data (termasuk penyimpanan data dan penyediaan API data yang kuat).</a:t>
            </a:r>
            <a:endParaRPr sz="21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2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" sz="2200"/>
              <a:t>Dinas Komunikasi dan Informatika</a:t>
            </a:r>
            <a:endParaRPr sz="2200"/>
          </a:p>
        </p:txBody>
      </p:sp>
      <p:graphicFrame>
        <p:nvGraphicFramePr>
          <p:cNvPr id="181" name="Google Shape;181;p32"/>
          <p:cNvGraphicFramePr/>
          <p:nvPr/>
        </p:nvGraphicFramePr>
        <p:xfrm>
          <a:off x="102888" y="14449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{FEA4FCA7-7EFE-47C2-B67E-4CC96A1A667D}</a:tableStyleId>
              </a:tblPr>
              <a:tblGrid>
                <a:gridCol w="441450"/>
                <a:gridCol w="3634325"/>
                <a:gridCol w="1494000"/>
                <a:gridCol w="1581825"/>
                <a:gridCol w="1051500"/>
                <a:gridCol w="735125"/>
              </a:tblGrid>
              <a:tr h="5801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No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Jenis data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Level</a:t>
                      </a:r>
                      <a:endParaRPr/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Tahun 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Sumber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Ket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5578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Pos dan Telekomunikasi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5578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2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Jenis Surat Kabar Yang Masuk ke Daerah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5578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3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Jumlah Penyiaran Media Elektronik Yang Masuk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5578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4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Indikator RPJMD 2019-2023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5578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5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Indikator SDGs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prov &amp; kab/kota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33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" sz="2200"/>
              <a:t>DINAS PEKERJAAN UMUM</a:t>
            </a:r>
            <a:endParaRPr sz="2200"/>
          </a:p>
        </p:txBody>
      </p:sp>
      <p:graphicFrame>
        <p:nvGraphicFramePr>
          <p:cNvPr id="187" name="Google Shape;187;p33"/>
          <p:cNvGraphicFramePr/>
          <p:nvPr/>
        </p:nvGraphicFramePr>
        <p:xfrm>
          <a:off x="102888" y="14449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{FEA4FCA7-7EFE-47C2-B67E-4CC96A1A667D}</a:tableStyleId>
              </a:tblPr>
              <a:tblGrid>
                <a:gridCol w="441450"/>
                <a:gridCol w="3634325"/>
                <a:gridCol w="1494000"/>
                <a:gridCol w="1581825"/>
                <a:gridCol w="1051500"/>
                <a:gridCol w="735125"/>
              </a:tblGrid>
              <a:tr h="17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No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Jenis data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Level</a:t>
                      </a:r>
                      <a:endParaRPr/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Tahun 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Sumber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Ket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Panjang Jalan Berdasarkan Kelas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2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Panjang Jalan Berdasarkan Material (Negara + Prov + Kab/Kota)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3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Panjang Jalan Berdasarkan Kondisi (Negara + Prov + Kab/Kota)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4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Jembatan 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5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Panjang Jalan Berdasarkan Fungsi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prov &amp; kab/kota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6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Panjang jalan yang memiliki fasilitas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34"/>
          <p:cNvSpPr txBox="1"/>
          <p:nvPr>
            <p:ph idx="1" type="body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62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" sz="2200"/>
              <a:t>DINAS PEKERJAAN UMUM</a:t>
            </a:r>
            <a:endParaRPr sz="2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193" name="Google Shape;193;p34"/>
          <p:cNvGraphicFramePr/>
          <p:nvPr/>
        </p:nvGraphicFramePr>
        <p:xfrm>
          <a:off x="102875" y="929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{FEA4FCA7-7EFE-47C2-B67E-4CC96A1A667D}</a:tableStyleId>
              </a:tblPr>
              <a:tblGrid>
                <a:gridCol w="441450"/>
                <a:gridCol w="3634325"/>
                <a:gridCol w="1494000"/>
                <a:gridCol w="1581825"/>
                <a:gridCol w="1051500"/>
                <a:gridCol w="735125"/>
              </a:tblGrid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7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Drainase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8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Turap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9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Luas area permukiman tertata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Prasarana Irigasi/Pengairan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Jumlah PDAM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12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Tata Ruang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13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'Rumah Tangga Yang Mendapat Layanan Air Bersih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14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Luas Lahan Pertanian yang terlayani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15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Air Baku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35"/>
          <p:cNvSpPr txBox="1"/>
          <p:nvPr>
            <p:ph idx="1" type="body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62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" sz="2200"/>
              <a:t>DINAS PEKERJAAN UMUM</a:t>
            </a:r>
            <a:endParaRPr sz="2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199" name="Google Shape;199;p35"/>
          <p:cNvGraphicFramePr/>
          <p:nvPr/>
        </p:nvGraphicFramePr>
        <p:xfrm>
          <a:off x="102888" y="3427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{FEA4FCA7-7EFE-47C2-B67E-4CC96A1A667D}</a:tableStyleId>
              </a:tblPr>
              <a:tblGrid>
                <a:gridCol w="441450"/>
                <a:gridCol w="3634325"/>
                <a:gridCol w="1494000"/>
                <a:gridCol w="1581825"/>
                <a:gridCol w="1051500"/>
                <a:gridCol w="735125"/>
              </a:tblGrid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16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Tempat Tinggal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17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Indikator SDGs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18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Indikator RPJMD 2019-2023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6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" sz="2200"/>
              <a:t>DINAS PERHUBUNGAN</a:t>
            </a:r>
            <a:endParaRPr sz="2200"/>
          </a:p>
        </p:txBody>
      </p:sp>
      <p:graphicFrame>
        <p:nvGraphicFramePr>
          <p:cNvPr id="205" name="Google Shape;205;p36"/>
          <p:cNvGraphicFramePr/>
          <p:nvPr/>
        </p:nvGraphicFramePr>
        <p:xfrm>
          <a:off x="102888" y="14449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{FEA4FCA7-7EFE-47C2-B67E-4CC96A1A667D}</a:tableStyleId>
              </a:tblPr>
              <a:tblGrid>
                <a:gridCol w="441450"/>
                <a:gridCol w="3634325"/>
                <a:gridCol w="1494000"/>
                <a:gridCol w="1581825"/>
                <a:gridCol w="1051500"/>
                <a:gridCol w="735125"/>
              </a:tblGrid>
              <a:tr h="17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No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Jenis data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Level</a:t>
                      </a:r>
                      <a:endParaRPr/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Tahun 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Sumber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Ket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Perhubungan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2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Angkutan Umum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3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Indikator RPJMD 2019-2023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4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Indikator SDGs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7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" sz="2200"/>
              <a:t>BADAN PERTANAHAN NASIONAL</a:t>
            </a:r>
            <a:endParaRPr sz="2200"/>
          </a:p>
        </p:txBody>
      </p:sp>
      <p:graphicFrame>
        <p:nvGraphicFramePr>
          <p:cNvPr id="211" name="Google Shape;211;p37"/>
          <p:cNvGraphicFramePr/>
          <p:nvPr/>
        </p:nvGraphicFramePr>
        <p:xfrm>
          <a:off x="102888" y="14449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{FEA4FCA7-7EFE-47C2-B67E-4CC96A1A667D}</a:tableStyleId>
              </a:tblPr>
              <a:tblGrid>
                <a:gridCol w="441450"/>
                <a:gridCol w="3634325"/>
                <a:gridCol w="1787900"/>
                <a:gridCol w="1287925"/>
                <a:gridCol w="1051500"/>
                <a:gridCol w="735125"/>
              </a:tblGrid>
              <a:tr h="17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No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Jenis data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Level</a:t>
                      </a:r>
                      <a:endParaRPr/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Tahun 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Sumber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Ket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Luas Penggunaan Lahan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2022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2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Tanah yang Bersertifikat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3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Penyelesaian Kasus Tanah Negara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4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Topografi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8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" sz="2200"/>
              <a:t>DINAS SOSIAL</a:t>
            </a:r>
            <a:endParaRPr sz="2200"/>
          </a:p>
        </p:txBody>
      </p:sp>
      <p:graphicFrame>
        <p:nvGraphicFramePr>
          <p:cNvPr id="217" name="Google Shape;217;p38"/>
          <p:cNvGraphicFramePr/>
          <p:nvPr/>
        </p:nvGraphicFramePr>
        <p:xfrm>
          <a:off x="102900" y="13337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{FEA4FCA7-7EFE-47C2-B67E-4CC96A1A667D}</a:tableStyleId>
              </a:tblPr>
              <a:tblGrid>
                <a:gridCol w="441450"/>
                <a:gridCol w="3634325"/>
                <a:gridCol w="1787900"/>
                <a:gridCol w="1287925"/>
                <a:gridCol w="1051500"/>
                <a:gridCol w="735125"/>
              </a:tblGrid>
              <a:tr h="17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No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Jenis data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Level</a:t>
                      </a:r>
                      <a:endParaRPr/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Tahun 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Sumber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Ket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Penyandang Masalah Kesejahteraan Sosial dan Sarana Kesejahteraan Sosial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2022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2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Potensi dan Sumber Kesejahteraan Sosial (PSKS)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3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Jumlah PMKS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4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Jumlah Kegiatan Pembinaan terhadap LSM, Ormas dan OKP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5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Beras Miskin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6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Indikator RPJMD 2019-2023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051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7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Indikator SDGs (Sosial)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39"/>
          <p:cNvSpPr txBox="1"/>
          <p:nvPr>
            <p:ph type="title"/>
          </p:nvPr>
        </p:nvSpPr>
        <p:spPr>
          <a:xfrm>
            <a:off x="311713" y="35397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" sz="2200"/>
              <a:t>Dinas Kependudukan, Pemberdayaan Perempuan dan Perlindungan Anak </a:t>
            </a:r>
            <a:endParaRPr sz="2200"/>
          </a:p>
        </p:txBody>
      </p:sp>
      <p:graphicFrame>
        <p:nvGraphicFramePr>
          <p:cNvPr id="223" name="Google Shape;223;p39"/>
          <p:cNvGraphicFramePr/>
          <p:nvPr/>
        </p:nvGraphicFramePr>
        <p:xfrm>
          <a:off x="102900" y="13642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{FEA4FCA7-7EFE-47C2-B67E-4CC96A1A667D}</a:tableStyleId>
              </a:tblPr>
              <a:tblGrid>
                <a:gridCol w="441450"/>
                <a:gridCol w="4089900"/>
                <a:gridCol w="1332325"/>
                <a:gridCol w="1287925"/>
                <a:gridCol w="1051500"/>
                <a:gridCol w="735125"/>
              </a:tblGrid>
              <a:tr h="17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No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Jenis data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Level</a:t>
                      </a:r>
                      <a:endParaRPr/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Tahun 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Sumber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Ket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Pemberdayaan Perempuan dan Perlindungan Anak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2022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2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Penduduk berdasarkan kepemilikan KTP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prov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3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Pernikahan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prov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4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Indikator RPJMD 2019-2023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prov</a:t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5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Jumlah Penduduk Kalimantan Timur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prov</a:t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6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Jumlah Penduduk Menurut Tingkat Pendidikan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prov</a:t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7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Indikator SDGs (P3A)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prov</a:t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8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Indikator SDGs (Dukcapil)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prov</a:t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40"/>
          <p:cNvSpPr txBox="1"/>
          <p:nvPr>
            <p:ph type="title"/>
          </p:nvPr>
        </p:nvSpPr>
        <p:spPr>
          <a:xfrm>
            <a:off x="311713" y="35397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" sz="2200"/>
              <a:t>DINAS TENAGA KERJA DAN TRANSMIGRASI</a:t>
            </a:r>
            <a:endParaRPr sz="2200"/>
          </a:p>
        </p:txBody>
      </p:sp>
      <p:graphicFrame>
        <p:nvGraphicFramePr>
          <p:cNvPr id="229" name="Google Shape;229;p40"/>
          <p:cNvGraphicFramePr/>
          <p:nvPr/>
        </p:nvGraphicFramePr>
        <p:xfrm>
          <a:off x="102888" y="14230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{FEA4FCA7-7EFE-47C2-B67E-4CC96A1A667D}</a:tableStyleId>
              </a:tblPr>
              <a:tblGrid>
                <a:gridCol w="441450"/>
                <a:gridCol w="4089900"/>
                <a:gridCol w="1332325"/>
                <a:gridCol w="1287925"/>
                <a:gridCol w="1051500"/>
                <a:gridCol w="735125"/>
              </a:tblGrid>
              <a:tr h="17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No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Jenis data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Level</a:t>
                      </a:r>
                      <a:endParaRPr/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Tahun 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Sumber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Ket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Ketenagakerjaan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2022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2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Transmigrasi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3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Pelayanan Ketenagakerjaan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4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Indikator SDGs (Transmigrasi)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5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Indikator RPJMD 2019-2023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6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Indikator SDGs (Tenaga Kerja)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41"/>
          <p:cNvSpPr txBox="1"/>
          <p:nvPr>
            <p:ph type="title"/>
          </p:nvPr>
        </p:nvSpPr>
        <p:spPr>
          <a:xfrm>
            <a:off x="311713" y="35397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" sz="2200"/>
              <a:t>Dinas Pendidikan dan Kebudayaan</a:t>
            </a:r>
            <a:endParaRPr sz="2200"/>
          </a:p>
        </p:txBody>
      </p:sp>
      <p:graphicFrame>
        <p:nvGraphicFramePr>
          <p:cNvPr id="235" name="Google Shape;235;p41"/>
          <p:cNvGraphicFramePr/>
          <p:nvPr/>
        </p:nvGraphicFramePr>
        <p:xfrm>
          <a:off x="102888" y="14230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{FEA4FCA7-7EFE-47C2-B67E-4CC96A1A667D}</a:tableStyleId>
              </a:tblPr>
              <a:tblGrid>
                <a:gridCol w="441450"/>
                <a:gridCol w="4089900"/>
                <a:gridCol w="1332325"/>
                <a:gridCol w="1287925"/>
                <a:gridCol w="1051500"/>
                <a:gridCol w="735125"/>
              </a:tblGrid>
              <a:tr h="17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No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Jenis data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Level</a:t>
                      </a:r>
                      <a:endParaRPr/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Tahun 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Sumber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Ket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Rasio Guru dengan Murid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2022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2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Rasio Guru dengan Murid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3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Angka Partisipasi Kasar (APK)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4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Jumlah Sekolah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5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Rasio Ketersediaan Sekolah Terhadap Pendidikan Usia Sekolah Pendidikan Dasar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6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Rasio Murid Terhadap Sekolah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7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Beasiswa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5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" sz="2500">
                <a:latin typeface="Roboto"/>
                <a:ea typeface="Roboto"/>
                <a:cs typeface="Roboto"/>
                <a:sym typeface="Roboto"/>
              </a:rPr>
              <a:t>Cara login CKAN</a:t>
            </a:r>
            <a:endParaRPr sz="250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78" name="Google Shape;7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94377" y="1971956"/>
            <a:ext cx="6355250" cy="3050394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94364" y="1124625"/>
            <a:ext cx="6355275" cy="8473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42"/>
          <p:cNvSpPr txBox="1"/>
          <p:nvPr>
            <p:ph idx="1" type="body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" sz="2200"/>
              <a:t>Dinas Pendidikan dan Kebudayaan</a:t>
            </a:r>
            <a:endParaRPr sz="2200"/>
          </a:p>
        </p:txBody>
      </p:sp>
      <p:graphicFrame>
        <p:nvGraphicFramePr>
          <p:cNvPr id="241" name="Google Shape;241;p42"/>
          <p:cNvGraphicFramePr/>
          <p:nvPr/>
        </p:nvGraphicFramePr>
        <p:xfrm>
          <a:off x="102888" y="3427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{FEA4FCA7-7EFE-47C2-B67E-4CC96A1A667D}</a:tableStyleId>
              </a:tblPr>
              <a:tblGrid>
                <a:gridCol w="441450"/>
                <a:gridCol w="3634325"/>
                <a:gridCol w="1494000"/>
                <a:gridCol w="1581825"/>
                <a:gridCol w="1051500"/>
                <a:gridCol w="735125"/>
              </a:tblGrid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8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Jumlah Ruang Kelas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9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Angka Kelulusan Per Jenjang Pendidikan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Jumlah Guru, Dosen dan Kepala Sekolah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Angka Melek Huruf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12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Angka Melanjutkan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13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Kualifikasi Guru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14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Kesetaraan SD (Program Paket A)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15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Kesetaraan SMP (Program Paket B)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16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Kesetaraan SMA (Program Paket C)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43"/>
          <p:cNvSpPr txBox="1"/>
          <p:nvPr>
            <p:ph idx="1" type="body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" sz="2200"/>
              <a:t>Dinas Pendidikan dan Kebudayaan</a:t>
            </a:r>
            <a:endParaRPr sz="2200"/>
          </a:p>
        </p:txBody>
      </p:sp>
      <p:graphicFrame>
        <p:nvGraphicFramePr>
          <p:cNvPr id="247" name="Google Shape;247;p43"/>
          <p:cNvGraphicFramePr/>
          <p:nvPr/>
        </p:nvGraphicFramePr>
        <p:xfrm>
          <a:off x="102888" y="3427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{FEA4FCA7-7EFE-47C2-B67E-4CC96A1A667D}</a:tableStyleId>
              </a:tblPr>
              <a:tblGrid>
                <a:gridCol w="441450"/>
                <a:gridCol w="3634325"/>
                <a:gridCol w="1494000"/>
                <a:gridCol w="1581825"/>
                <a:gridCol w="1051500"/>
                <a:gridCol w="735125"/>
              </a:tblGrid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17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Pendidikan Taman Kanak- Kanak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18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Pendidikan di Tempat Penitipan Anak, Kelompok Bermain atau yang sederajat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19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Jumlah Lulusan yang Melanjutkan Ke Jenjang SMP,SMA,SMK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20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Kebudayaan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21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Jumlah Monumen Sejarah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22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Upacara Adat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23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Upacara Tradisi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24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Jenis Busana Tradisional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25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Lembaga Budaya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44"/>
          <p:cNvSpPr txBox="1"/>
          <p:nvPr>
            <p:ph idx="1" type="body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" sz="2200"/>
              <a:t>Dinas Pendidikan dan Kebudayaan</a:t>
            </a:r>
            <a:endParaRPr sz="2200"/>
          </a:p>
        </p:txBody>
      </p:sp>
      <p:graphicFrame>
        <p:nvGraphicFramePr>
          <p:cNvPr id="253" name="Google Shape;253;p44"/>
          <p:cNvGraphicFramePr/>
          <p:nvPr/>
        </p:nvGraphicFramePr>
        <p:xfrm>
          <a:off x="102888" y="3427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{FEA4FCA7-7EFE-47C2-B67E-4CC96A1A667D}</a:tableStyleId>
              </a:tblPr>
              <a:tblGrid>
                <a:gridCol w="441450"/>
                <a:gridCol w="3634325"/>
                <a:gridCol w="1494000"/>
                <a:gridCol w="1581825"/>
                <a:gridCol w="1051500"/>
                <a:gridCol w="735125"/>
              </a:tblGrid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26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Indikator RPJMD 2019 - 2023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27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Indikator SDGs (Pendidikan)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45"/>
          <p:cNvSpPr txBox="1"/>
          <p:nvPr>
            <p:ph type="title"/>
          </p:nvPr>
        </p:nvSpPr>
        <p:spPr>
          <a:xfrm>
            <a:off x="311713" y="35397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" sz="2200"/>
              <a:t>DINAS PEMBERDAYAAN MASYARAKAT DAN PEMERINTAHAN DESA</a:t>
            </a:r>
            <a:endParaRPr sz="2200"/>
          </a:p>
        </p:txBody>
      </p:sp>
      <p:graphicFrame>
        <p:nvGraphicFramePr>
          <p:cNvPr id="259" name="Google Shape;259;p45"/>
          <p:cNvGraphicFramePr/>
          <p:nvPr/>
        </p:nvGraphicFramePr>
        <p:xfrm>
          <a:off x="102888" y="14230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{FEA4FCA7-7EFE-47C2-B67E-4CC96A1A667D}</a:tableStyleId>
              </a:tblPr>
              <a:tblGrid>
                <a:gridCol w="441450"/>
                <a:gridCol w="4089900"/>
                <a:gridCol w="1332325"/>
                <a:gridCol w="1287925"/>
                <a:gridCol w="1051500"/>
                <a:gridCol w="735125"/>
              </a:tblGrid>
              <a:tr h="17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No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Jenis data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Level</a:t>
                      </a:r>
                      <a:endParaRPr/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Tahun 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Sumber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Ket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Jumlah Lembaga Pemberdayaan Masyarakat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2022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2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Jumlah Program Pemberdayaan Masyarakat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3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Desa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4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Pos Pelayanan Teknologi (Posyantek)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5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Jumlah Usaha Ekonomi Masyarakat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6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Profil Desa/Kelurahan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7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Indikator RPJMD 2019-2023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8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Indikator SDGs (Pemdes)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46"/>
          <p:cNvSpPr txBox="1"/>
          <p:nvPr>
            <p:ph type="title"/>
          </p:nvPr>
        </p:nvSpPr>
        <p:spPr>
          <a:xfrm>
            <a:off x="311713" y="35397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" sz="2200"/>
              <a:t>DINAS KESEHATAN</a:t>
            </a:r>
            <a:endParaRPr sz="2200"/>
          </a:p>
        </p:txBody>
      </p:sp>
      <p:graphicFrame>
        <p:nvGraphicFramePr>
          <p:cNvPr id="265" name="Google Shape;265;p46"/>
          <p:cNvGraphicFramePr/>
          <p:nvPr/>
        </p:nvGraphicFramePr>
        <p:xfrm>
          <a:off x="102888" y="14230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{FEA4FCA7-7EFE-47C2-B67E-4CC96A1A667D}</a:tableStyleId>
              </a:tblPr>
              <a:tblGrid>
                <a:gridCol w="441450"/>
                <a:gridCol w="4089900"/>
                <a:gridCol w="1332325"/>
                <a:gridCol w="1287925"/>
                <a:gridCol w="1051500"/>
                <a:gridCol w="735125"/>
              </a:tblGrid>
              <a:tr h="17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No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Jenis data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Level</a:t>
                      </a:r>
                      <a:endParaRPr/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Tahun 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Sumber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Ket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Jumlah Sarana Industri dan Industri Farmasi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2022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2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Cakupan Komplikasi Kebidanan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3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Cakupan penemuan dan penanganan penderita penyakit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4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Cakupan Pelayanan Kesehatan Rujukan Pasien Masyarakat Miskin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5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Cakupan Kunjungan Bayi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6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Desa/ Kelurahan yang mengalami Kejadian Luar Biasa (KLB) yang dilakukan Penyelidikan Epidemi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47"/>
          <p:cNvSpPr txBox="1"/>
          <p:nvPr>
            <p:ph idx="1" type="body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" sz="2200"/>
              <a:t>DINAS KESEHATAN</a:t>
            </a:r>
            <a:endParaRPr sz="2200"/>
          </a:p>
        </p:txBody>
      </p:sp>
      <p:graphicFrame>
        <p:nvGraphicFramePr>
          <p:cNvPr id="271" name="Google Shape;271;p47"/>
          <p:cNvGraphicFramePr/>
          <p:nvPr/>
        </p:nvGraphicFramePr>
        <p:xfrm>
          <a:off x="102888" y="3427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{FEA4FCA7-7EFE-47C2-B67E-4CC96A1A667D}</a:tableStyleId>
              </a:tblPr>
              <a:tblGrid>
                <a:gridCol w="441450"/>
                <a:gridCol w="3634325"/>
                <a:gridCol w="1494000"/>
                <a:gridCol w="1581825"/>
                <a:gridCol w="1051500"/>
                <a:gridCol w="735125"/>
              </a:tblGrid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7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Penyakit Tidak Menular/Degeneratif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8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Jumlah Kepesertaan Jaminan Kesehatan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9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Rasio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</a:t>
                      </a:r>
                      <a:r>
                        <a:rPr lang="id"/>
                        <a:t>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Derajat Kesehatan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</a:t>
                      </a:r>
                      <a:r>
                        <a:rPr lang="id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Angka Kesakitan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</a:t>
                      </a:r>
                      <a:r>
                        <a:rPr lang="id"/>
                        <a:t>2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Upaya Kesehatan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</a:t>
                      </a:r>
                      <a:r>
                        <a:rPr lang="id"/>
                        <a:t>3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Perilaku Hidup Masyarakat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</a:t>
                      </a:r>
                      <a:r>
                        <a:rPr lang="id"/>
                        <a:t>4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Keadaan Lingkungan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</a:t>
                      </a:r>
                      <a:r>
                        <a:rPr lang="id"/>
                        <a:t>5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Sarana Kesehatan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16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Kesehatan Masyarakat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48"/>
          <p:cNvSpPr txBox="1"/>
          <p:nvPr>
            <p:ph idx="1" type="body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" sz="2200"/>
              <a:t>DINAS KESEHATAN</a:t>
            </a:r>
            <a:endParaRPr sz="2200"/>
          </a:p>
        </p:txBody>
      </p:sp>
      <p:graphicFrame>
        <p:nvGraphicFramePr>
          <p:cNvPr id="277" name="Google Shape;277;p48"/>
          <p:cNvGraphicFramePr/>
          <p:nvPr/>
        </p:nvGraphicFramePr>
        <p:xfrm>
          <a:off x="102888" y="3427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{FEA4FCA7-7EFE-47C2-B67E-4CC96A1A667D}</a:tableStyleId>
              </a:tblPr>
              <a:tblGrid>
                <a:gridCol w="441450"/>
                <a:gridCol w="3634325"/>
                <a:gridCol w="1494000"/>
                <a:gridCol w="1581825"/>
                <a:gridCol w="1051500"/>
                <a:gridCol w="735125"/>
              </a:tblGrid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</a:t>
                      </a:r>
                      <a:r>
                        <a:rPr lang="id"/>
                        <a:t>7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Jumlah Kasus Kejadian Luar Biasa (KLB)/ Endemi Pada Manusia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18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Indikator RPJMD 2019-2023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19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Indikator SDGs (Kesehatan)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20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Tenaga Kesehatan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49"/>
          <p:cNvSpPr txBox="1"/>
          <p:nvPr>
            <p:ph type="title"/>
          </p:nvPr>
        </p:nvSpPr>
        <p:spPr>
          <a:xfrm>
            <a:off x="311713" y="35397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" sz="2200"/>
              <a:t>Kementerian Agama</a:t>
            </a:r>
            <a:endParaRPr sz="2200"/>
          </a:p>
        </p:txBody>
      </p:sp>
      <p:graphicFrame>
        <p:nvGraphicFramePr>
          <p:cNvPr id="283" name="Google Shape;283;p49"/>
          <p:cNvGraphicFramePr/>
          <p:nvPr/>
        </p:nvGraphicFramePr>
        <p:xfrm>
          <a:off x="102888" y="14230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{FEA4FCA7-7EFE-47C2-B67E-4CC96A1A667D}</a:tableStyleId>
              </a:tblPr>
              <a:tblGrid>
                <a:gridCol w="441450"/>
                <a:gridCol w="4089900"/>
                <a:gridCol w="1332325"/>
                <a:gridCol w="1287925"/>
                <a:gridCol w="1051500"/>
                <a:gridCol w="735125"/>
              </a:tblGrid>
              <a:tr h="17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No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Jenis data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Level</a:t>
                      </a:r>
                      <a:endParaRPr/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Tahun 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Sumber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Ket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Jumlah Sekolah/Perguruan Agama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2022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2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Jumlah Ruang Kelas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3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Jumlah Siswa/Mahasiswa Perguruan Agama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4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Jumlah Guru/Dosen Perguruan Agama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5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Jumlah Pemeluk Agama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6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Sarana Ibadah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7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Jumlah Jemaah Haji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8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Jumlah KUA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50"/>
          <p:cNvSpPr txBox="1"/>
          <p:nvPr>
            <p:ph idx="1" type="body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" sz="2200"/>
              <a:t>Kementerian Agama</a:t>
            </a:r>
            <a:endParaRPr sz="2200"/>
          </a:p>
        </p:txBody>
      </p:sp>
      <p:graphicFrame>
        <p:nvGraphicFramePr>
          <p:cNvPr id="289" name="Google Shape;289;p50"/>
          <p:cNvGraphicFramePr/>
          <p:nvPr/>
        </p:nvGraphicFramePr>
        <p:xfrm>
          <a:off x="102888" y="3427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{FEA4FCA7-7EFE-47C2-B67E-4CC96A1A667D}</a:tableStyleId>
              </a:tblPr>
              <a:tblGrid>
                <a:gridCol w="441450"/>
                <a:gridCol w="3634325"/>
                <a:gridCol w="1494000"/>
                <a:gridCol w="1581825"/>
                <a:gridCol w="1051500"/>
                <a:gridCol w="735125"/>
              </a:tblGrid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9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Jumlah Penyuluh Agama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Jumlah Lembaga Pendidikan Keagamaan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51"/>
          <p:cNvSpPr txBox="1"/>
          <p:nvPr>
            <p:ph type="title"/>
          </p:nvPr>
        </p:nvSpPr>
        <p:spPr>
          <a:xfrm>
            <a:off x="311713" y="35397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" sz="2200"/>
              <a:t>Badan Koordinasi Keluarga Berencana Nasional (BKKBN)</a:t>
            </a:r>
            <a:endParaRPr sz="2200"/>
          </a:p>
        </p:txBody>
      </p:sp>
      <p:graphicFrame>
        <p:nvGraphicFramePr>
          <p:cNvPr id="295" name="Google Shape;295;p51"/>
          <p:cNvGraphicFramePr/>
          <p:nvPr/>
        </p:nvGraphicFramePr>
        <p:xfrm>
          <a:off x="102888" y="14230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{FEA4FCA7-7EFE-47C2-B67E-4CC96A1A667D}</a:tableStyleId>
              </a:tblPr>
              <a:tblGrid>
                <a:gridCol w="441450"/>
                <a:gridCol w="4089900"/>
                <a:gridCol w="1332325"/>
                <a:gridCol w="1287925"/>
                <a:gridCol w="1051500"/>
                <a:gridCol w="735125"/>
              </a:tblGrid>
              <a:tr h="17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No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Jenis data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Level</a:t>
                      </a:r>
                      <a:endParaRPr/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Tahun 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Sumber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Ket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Jumlah Peserta Program KB Aktif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2022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2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Indikator SDGs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3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Jumlah Akseptor KB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4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Jumlah Pasangan Usia Subur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5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Keluarga Menurut Tingkat Kesejahteraan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6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" sz="2500">
                <a:latin typeface="Roboto"/>
                <a:ea typeface="Roboto"/>
                <a:cs typeface="Roboto"/>
                <a:sym typeface="Roboto"/>
              </a:rPr>
              <a:t>Tampilan awal CKAN</a:t>
            </a:r>
            <a:endParaRPr sz="250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85" name="Google Shape;85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0225" y="1124625"/>
            <a:ext cx="8003603" cy="3866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52"/>
          <p:cNvSpPr txBox="1"/>
          <p:nvPr>
            <p:ph type="title"/>
          </p:nvPr>
        </p:nvSpPr>
        <p:spPr>
          <a:xfrm>
            <a:off x="311713" y="35397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" sz="2200"/>
              <a:t>BIRO HUKUM</a:t>
            </a:r>
            <a:endParaRPr sz="2200"/>
          </a:p>
        </p:txBody>
      </p:sp>
      <p:graphicFrame>
        <p:nvGraphicFramePr>
          <p:cNvPr id="301" name="Google Shape;301;p52"/>
          <p:cNvGraphicFramePr/>
          <p:nvPr/>
        </p:nvGraphicFramePr>
        <p:xfrm>
          <a:off x="102888" y="14230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{FEA4FCA7-7EFE-47C2-B67E-4CC96A1A667D}</a:tableStyleId>
              </a:tblPr>
              <a:tblGrid>
                <a:gridCol w="441450"/>
                <a:gridCol w="4089900"/>
                <a:gridCol w="1332325"/>
                <a:gridCol w="1052800"/>
                <a:gridCol w="1286625"/>
                <a:gridCol w="735125"/>
              </a:tblGrid>
              <a:tr h="17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No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Jenis data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Level</a:t>
                      </a:r>
                      <a:endParaRPr/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Tahun 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Sumber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Ket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 Jumlah Produk Hukum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prov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2022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Data umum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2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Jumlah Perda Yang Diterbitkan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prov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3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Jumlah Perda Yang Mendukung Iklim Usaha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prov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Permendagri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4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Jumlah Perda Untuk RTRW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prov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Data umum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5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Jumlah Revisi Yang Dilakukan Sejak Terbitnya Perda RTRW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prov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Data umum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6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Jumlah Perda yang bermasalah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prov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Data umum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7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Jumlah Peraturan Gubernur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prov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Data umum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8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Jumlah Keputusan Gubernur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prov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Data umum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53"/>
          <p:cNvSpPr txBox="1"/>
          <p:nvPr>
            <p:ph idx="1" type="body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" sz="2200"/>
              <a:t>Kementerian Agama</a:t>
            </a:r>
            <a:endParaRPr sz="2200"/>
          </a:p>
        </p:txBody>
      </p:sp>
      <p:graphicFrame>
        <p:nvGraphicFramePr>
          <p:cNvPr id="307" name="Google Shape;307;p53"/>
          <p:cNvGraphicFramePr/>
          <p:nvPr/>
        </p:nvGraphicFramePr>
        <p:xfrm>
          <a:off x="102888" y="3427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{FEA4FCA7-7EFE-47C2-B67E-4CC96A1A667D}</a:tableStyleId>
              </a:tblPr>
              <a:tblGrid>
                <a:gridCol w="441450"/>
                <a:gridCol w="3634325"/>
                <a:gridCol w="1494000"/>
                <a:gridCol w="1581825"/>
                <a:gridCol w="1051500"/>
                <a:gridCol w="735125"/>
              </a:tblGrid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9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Jumlah Keputusan Gubernur tentang Pemberian Izin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prov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Data umum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Indikator RPJMD 2019-2023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prov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Data umum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54"/>
          <p:cNvSpPr txBox="1"/>
          <p:nvPr>
            <p:ph type="title"/>
          </p:nvPr>
        </p:nvSpPr>
        <p:spPr>
          <a:xfrm>
            <a:off x="311713" y="35397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" sz="2200"/>
              <a:t>BADAN KEPEGAWAIAN DAERAH</a:t>
            </a:r>
            <a:endParaRPr sz="2200"/>
          </a:p>
        </p:txBody>
      </p:sp>
      <p:graphicFrame>
        <p:nvGraphicFramePr>
          <p:cNvPr id="313" name="Google Shape;313;p54"/>
          <p:cNvGraphicFramePr/>
          <p:nvPr/>
        </p:nvGraphicFramePr>
        <p:xfrm>
          <a:off x="102888" y="14230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{FEA4FCA7-7EFE-47C2-B67E-4CC96A1A667D}</a:tableStyleId>
              </a:tblPr>
              <a:tblGrid>
                <a:gridCol w="441450"/>
                <a:gridCol w="4089900"/>
                <a:gridCol w="1523350"/>
                <a:gridCol w="861775"/>
                <a:gridCol w="1286625"/>
                <a:gridCol w="735125"/>
              </a:tblGrid>
              <a:tr h="17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No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Jenis data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Level</a:t>
                      </a:r>
                      <a:endParaRPr/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Tahun 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Sumber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Ket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Aparatur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prov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2022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Data umum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2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Jumlah Pejabat Fungsional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prov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Data umum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3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Jumlah Pensiunan PNS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4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Jumlah Pegawai berdasarkan Tingkat Pendidikan 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prov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5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Jumlah Pegawai Pemda Berdasarkan Tingkat Pendidikan 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prov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6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Jumlah Pegawai Pemda Berdasarkan Tingkat Pendidikan dan SKPD Pemprov Kaltim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prov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55"/>
          <p:cNvSpPr txBox="1"/>
          <p:nvPr>
            <p:ph idx="1" type="body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" sz="2200"/>
              <a:t>Kementerian Agama</a:t>
            </a:r>
            <a:endParaRPr sz="2200"/>
          </a:p>
        </p:txBody>
      </p:sp>
      <p:graphicFrame>
        <p:nvGraphicFramePr>
          <p:cNvPr id="319" name="Google Shape;319;p55"/>
          <p:cNvGraphicFramePr/>
          <p:nvPr/>
        </p:nvGraphicFramePr>
        <p:xfrm>
          <a:off x="102888" y="3427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{FEA4FCA7-7EFE-47C2-B67E-4CC96A1A667D}</a:tableStyleId>
              </a:tblPr>
              <a:tblGrid>
                <a:gridCol w="441450"/>
                <a:gridCol w="3634325"/>
                <a:gridCol w="1494000"/>
                <a:gridCol w="1581825"/>
                <a:gridCol w="1051500"/>
                <a:gridCol w="735125"/>
              </a:tblGrid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7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Pembinaan PNS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prov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8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Indikator RPJMD 2019-2023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prov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56"/>
          <p:cNvSpPr txBox="1"/>
          <p:nvPr>
            <p:ph type="title"/>
          </p:nvPr>
        </p:nvSpPr>
        <p:spPr>
          <a:xfrm>
            <a:off x="311713" y="35397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" sz="2200"/>
              <a:t>BADAN PENANGGULANGAN BENCANA DAERAH (BPBD)</a:t>
            </a:r>
            <a:endParaRPr sz="2200"/>
          </a:p>
        </p:txBody>
      </p:sp>
      <p:graphicFrame>
        <p:nvGraphicFramePr>
          <p:cNvPr id="325" name="Google Shape;325;p56"/>
          <p:cNvGraphicFramePr/>
          <p:nvPr/>
        </p:nvGraphicFramePr>
        <p:xfrm>
          <a:off x="102888" y="14230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{FEA4FCA7-7EFE-47C2-B67E-4CC96A1A667D}</a:tableStyleId>
              </a:tblPr>
              <a:tblGrid>
                <a:gridCol w="441450"/>
                <a:gridCol w="4089900"/>
                <a:gridCol w="1523350"/>
                <a:gridCol w="861775"/>
                <a:gridCol w="1286625"/>
                <a:gridCol w="735125"/>
              </a:tblGrid>
              <a:tr h="17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No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Jenis data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Level</a:t>
                      </a:r>
                      <a:endParaRPr/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Tahun 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Sumber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Ket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Kerusakan Kawasan Akibat Bencana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2022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2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Kerusakan Kawasan Akibat Bencana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Data umum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3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Bencana Alam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4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Aparat Dan Sarana Pemadam Kebakaran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kab/kota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5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Luas Wilayah Kebanjiran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6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Indikator RPJMD 2019-2023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7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Indikator SDGs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57"/>
          <p:cNvSpPr txBox="1"/>
          <p:nvPr>
            <p:ph type="title"/>
          </p:nvPr>
        </p:nvSpPr>
        <p:spPr>
          <a:xfrm>
            <a:off x="311713" y="35397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" sz="2200"/>
              <a:t>BADAN KESATUAN BANGSA DAN POLITIK</a:t>
            </a:r>
            <a:endParaRPr sz="2200"/>
          </a:p>
        </p:txBody>
      </p:sp>
      <p:graphicFrame>
        <p:nvGraphicFramePr>
          <p:cNvPr id="331" name="Google Shape;331;p57"/>
          <p:cNvGraphicFramePr/>
          <p:nvPr/>
        </p:nvGraphicFramePr>
        <p:xfrm>
          <a:off x="102888" y="14230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{FEA4FCA7-7EFE-47C2-B67E-4CC96A1A667D}</a:tableStyleId>
              </a:tblPr>
              <a:tblGrid>
                <a:gridCol w="441450"/>
                <a:gridCol w="4089900"/>
                <a:gridCol w="1523350"/>
                <a:gridCol w="861775"/>
                <a:gridCol w="1286625"/>
                <a:gridCol w="735125"/>
              </a:tblGrid>
              <a:tr h="17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No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Jenis data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Level</a:t>
                      </a:r>
                      <a:endParaRPr/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Tahun 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Sumber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Ket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Jumlah Kegiatan Pembinaan Terhadap LSM, Ormas, dan OKP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prov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2022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Permendagri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2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Organisasi Kemasyarakatan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3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Lembaga Swadaya Masyarakat (LSM)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prov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RKPD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4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Jumlah Kegiatan Pembinaan Politik Daerah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5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DPRD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6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Indikator RPJMD 2019-2023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7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Indikator SDGs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58"/>
          <p:cNvSpPr txBox="1"/>
          <p:nvPr>
            <p:ph type="title"/>
          </p:nvPr>
        </p:nvSpPr>
        <p:spPr>
          <a:xfrm>
            <a:off x="311713" y="35397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" sz="2200"/>
              <a:t>KEMENKUMHAM</a:t>
            </a:r>
            <a:endParaRPr sz="2200"/>
          </a:p>
        </p:txBody>
      </p:sp>
      <p:graphicFrame>
        <p:nvGraphicFramePr>
          <p:cNvPr id="337" name="Google Shape;337;p58"/>
          <p:cNvGraphicFramePr/>
          <p:nvPr/>
        </p:nvGraphicFramePr>
        <p:xfrm>
          <a:off x="102888" y="14230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{FEA4FCA7-7EFE-47C2-B67E-4CC96A1A667D}</a:tableStyleId>
              </a:tblPr>
              <a:tblGrid>
                <a:gridCol w="441450"/>
                <a:gridCol w="4089900"/>
                <a:gridCol w="1523350"/>
                <a:gridCol w="861775"/>
                <a:gridCol w="1286625"/>
                <a:gridCol w="735125"/>
              </a:tblGrid>
              <a:tr h="17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No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Jenis data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Level</a:t>
                      </a:r>
                      <a:endParaRPr/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Tahun 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Sumber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Ket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Jumlah Lembaga Pemasyarakatan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prov &amp; kab/kota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2022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2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Jumlah Kantor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prov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3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Kapasitas Lembaga Permasyarakatan/Rutan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prov &amp; kab/kota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4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Jumlah Narapidana dan Tahanan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prov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5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Indikator SDGs (Kemenkumham)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prov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59"/>
          <p:cNvSpPr txBox="1"/>
          <p:nvPr>
            <p:ph type="title"/>
          </p:nvPr>
        </p:nvSpPr>
        <p:spPr>
          <a:xfrm>
            <a:off x="311713" y="35397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" sz="2200"/>
              <a:t>Polda Kaltim</a:t>
            </a:r>
            <a:endParaRPr sz="2200"/>
          </a:p>
        </p:txBody>
      </p:sp>
      <p:graphicFrame>
        <p:nvGraphicFramePr>
          <p:cNvPr id="343" name="Google Shape;343;p59"/>
          <p:cNvGraphicFramePr/>
          <p:nvPr/>
        </p:nvGraphicFramePr>
        <p:xfrm>
          <a:off x="102888" y="14230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{FEA4FCA7-7EFE-47C2-B67E-4CC96A1A667D}</a:tableStyleId>
              </a:tblPr>
              <a:tblGrid>
                <a:gridCol w="441450"/>
                <a:gridCol w="4089900"/>
                <a:gridCol w="1523350"/>
                <a:gridCol w="861775"/>
                <a:gridCol w="1286625"/>
                <a:gridCol w="735125"/>
              </a:tblGrid>
              <a:tr h="17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No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Jenis data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Level</a:t>
                      </a:r>
                      <a:endParaRPr/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Tahun 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Sumber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Ket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Data Tindak Pidana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2022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2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Data Kecelakaan dan Pelanggaran Lalu Lintas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3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Jumlah Tindak Pidana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4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Kejadian Unjuk Rasa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5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Kasus Pertikaian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6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Angka Kriminalitas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7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Jumlah Perkara Hukum yang Dilaporkan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8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Jumlah Perkara Hukum yang Terselesaikan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60"/>
          <p:cNvSpPr txBox="1"/>
          <p:nvPr>
            <p:ph idx="1" type="body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" sz="2200"/>
              <a:t>Kementerian Agama</a:t>
            </a:r>
            <a:endParaRPr sz="2200"/>
          </a:p>
        </p:txBody>
      </p:sp>
      <p:graphicFrame>
        <p:nvGraphicFramePr>
          <p:cNvPr id="349" name="Google Shape;349;p60"/>
          <p:cNvGraphicFramePr/>
          <p:nvPr/>
        </p:nvGraphicFramePr>
        <p:xfrm>
          <a:off x="102888" y="3427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{FEA4FCA7-7EFE-47C2-B67E-4CC96A1A667D}</a:tableStyleId>
              </a:tblPr>
              <a:tblGrid>
                <a:gridCol w="441450"/>
                <a:gridCol w="3634325"/>
                <a:gridCol w="1494000"/>
                <a:gridCol w="1581825"/>
                <a:gridCol w="1051500"/>
                <a:gridCol w="735125"/>
              </a:tblGrid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9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Jumlah Perkara Hukum yang Tidak Terselesaikan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933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10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Kasus Tanah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933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11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Indikator SDGs (Polda)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61"/>
          <p:cNvSpPr txBox="1"/>
          <p:nvPr>
            <p:ph type="title"/>
          </p:nvPr>
        </p:nvSpPr>
        <p:spPr>
          <a:xfrm>
            <a:off x="311713" y="35397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" sz="2200"/>
              <a:t>INSPEKTORAT</a:t>
            </a:r>
            <a:endParaRPr sz="2200"/>
          </a:p>
        </p:txBody>
      </p:sp>
      <p:graphicFrame>
        <p:nvGraphicFramePr>
          <p:cNvPr id="355" name="Google Shape;355;p61"/>
          <p:cNvGraphicFramePr/>
          <p:nvPr/>
        </p:nvGraphicFramePr>
        <p:xfrm>
          <a:off x="102888" y="14230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{FEA4FCA7-7EFE-47C2-B67E-4CC96A1A667D}</a:tableStyleId>
              </a:tblPr>
              <a:tblGrid>
                <a:gridCol w="441450"/>
                <a:gridCol w="4089900"/>
                <a:gridCol w="1523350"/>
                <a:gridCol w="861775"/>
                <a:gridCol w="1286625"/>
                <a:gridCol w="735125"/>
              </a:tblGrid>
              <a:tr h="17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No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Jenis data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Level</a:t>
                      </a:r>
                      <a:endParaRPr/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Tahun 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Sumber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Ket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Jumlah temuan hasil pemeriksaan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2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Tindakan lanjut hasil pemeriksaan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3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Zona Integritas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4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Indikator RPJMD 2019-2023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7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" sz="2500">
                <a:latin typeface="Roboto"/>
                <a:ea typeface="Roboto"/>
                <a:cs typeface="Roboto"/>
                <a:sym typeface="Roboto"/>
              </a:rPr>
              <a:t>Cara menambahkan dataset</a:t>
            </a:r>
            <a:endParaRPr sz="250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91" name="Google Shape;91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3925" y="1124625"/>
            <a:ext cx="8376126" cy="4086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62"/>
          <p:cNvSpPr txBox="1"/>
          <p:nvPr>
            <p:ph type="title"/>
          </p:nvPr>
        </p:nvSpPr>
        <p:spPr>
          <a:xfrm>
            <a:off x="311713" y="35397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" sz="2200"/>
              <a:t>DINAS PERPUSTAKAAN DAN KEARSIPAN DAERAH</a:t>
            </a:r>
            <a:endParaRPr sz="2200"/>
          </a:p>
        </p:txBody>
      </p:sp>
      <p:graphicFrame>
        <p:nvGraphicFramePr>
          <p:cNvPr id="361" name="Google Shape;361;p62"/>
          <p:cNvGraphicFramePr/>
          <p:nvPr/>
        </p:nvGraphicFramePr>
        <p:xfrm>
          <a:off x="102888" y="14230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{FEA4FCA7-7EFE-47C2-B67E-4CC96A1A667D}</a:tableStyleId>
              </a:tblPr>
              <a:tblGrid>
                <a:gridCol w="441450"/>
                <a:gridCol w="4089900"/>
                <a:gridCol w="1523350"/>
                <a:gridCol w="861775"/>
                <a:gridCol w="1286625"/>
                <a:gridCol w="735125"/>
              </a:tblGrid>
              <a:tr h="17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No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Jenis data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Level</a:t>
                      </a:r>
                      <a:endParaRPr/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Tahun 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Sumber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Ket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Jumlah Perpustakaan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2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Jumlah Pengunjung Perpustakaan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3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Jumlah Koleksi Buku di Perpustakaan Daerah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4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Rasio Angka Minat Baca di Perpustakaan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prov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Indikator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5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Jumlah Pustakawan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6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Indikator RPJMD 2019-2023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7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Kearsipan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63"/>
          <p:cNvSpPr txBox="1"/>
          <p:nvPr>
            <p:ph type="title"/>
          </p:nvPr>
        </p:nvSpPr>
        <p:spPr>
          <a:xfrm>
            <a:off x="311713" y="35397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" sz="2200"/>
              <a:t>SATPOL PP</a:t>
            </a:r>
            <a:endParaRPr sz="2200"/>
          </a:p>
        </p:txBody>
      </p:sp>
      <p:graphicFrame>
        <p:nvGraphicFramePr>
          <p:cNvPr id="367" name="Google Shape;367;p63"/>
          <p:cNvGraphicFramePr/>
          <p:nvPr/>
        </p:nvGraphicFramePr>
        <p:xfrm>
          <a:off x="102888" y="14230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{FEA4FCA7-7EFE-47C2-B67E-4CC96A1A667D}</a:tableStyleId>
              </a:tblPr>
              <a:tblGrid>
                <a:gridCol w="441450"/>
                <a:gridCol w="4089900"/>
                <a:gridCol w="1523350"/>
                <a:gridCol w="861775"/>
                <a:gridCol w="1286625"/>
                <a:gridCol w="735125"/>
              </a:tblGrid>
              <a:tr h="17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No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Jenis data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Level</a:t>
                      </a:r>
                      <a:endParaRPr/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Tahun 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Sumber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Ket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Penegakkan Perda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prov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Data umum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2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Keamanan, Ketertiban Masyarakat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3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Indikator RPJMD 2019-2023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64"/>
          <p:cNvSpPr txBox="1"/>
          <p:nvPr>
            <p:ph type="title"/>
          </p:nvPr>
        </p:nvSpPr>
        <p:spPr>
          <a:xfrm>
            <a:off x="311713" y="35397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" sz="2200"/>
              <a:t>BIRO PEMERINTAHAN DAN OTONOMI DAERAH</a:t>
            </a:r>
            <a:endParaRPr sz="2200"/>
          </a:p>
        </p:txBody>
      </p:sp>
      <p:graphicFrame>
        <p:nvGraphicFramePr>
          <p:cNvPr id="373" name="Google Shape;373;p64"/>
          <p:cNvGraphicFramePr/>
          <p:nvPr/>
        </p:nvGraphicFramePr>
        <p:xfrm>
          <a:off x="102888" y="14230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{FEA4FCA7-7EFE-47C2-B67E-4CC96A1A667D}</a:tableStyleId>
              </a:tblPr>
              <a:tblGrid>
                <a:gridCol w="441450"/>
                <a:gridCol w="4089900"/>
                <a:gridCol w="1523350"/>
                <a:gridCol w="861775"/>
                <a:gridCol w="1286625"/>
                <a:gridCol w="735125"/>
              </a:tblGrid>
              <a:tr h="17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No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Jenis data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Level</a:t>
                      </a:r>
                      <a:endParaRPr/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Tahun 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Sumber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Ket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Zona Integritas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prov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2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Jumlah Perjanjian Kerjasama dengan Daerah Lain yang masih berlaku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3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Indikator RPJMD 2019-2023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65"/>
          <p:cNvSpPr txBox="1"/>
          <p:nvPr>
            <p:ph type="title"/>
          </p:nvPr>
        </p:nvSpPr>
        <p:spPr>
          <a:xfrm>
            <a:off x="311713" y="35397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" sz="2200"/>
              <a:t>BAPPEDA</a:t>
            </a:r>
            <a:endParaRPr sz="2200"/>
          </a:p>
        </p:txBody>
      </p:sp>
      <p:graphicFrame>
        <p:nvGraphicFramePr>
          <p:cNvPr id="379" name="Google Shape;379;p65"/>
          <p:cNvGraphicFramePr/>
          <p:nvPr/>
        </p:nvGraphicFramePr>
        <p:xfrm>
          <a:off x="102888" y="14230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{FEA4FCA7-7EFE-47C2-B67E-4CC96A1A667D}</a:tableStyleId>
              </a:tblPr>
              <a:tblGrid>
                <a:gridCol w="441450"/>
                <a:gridCol w="4089900"/>
                <a:gridCol w="1523350"/>
                <a:gridCol w="861775"/>
                <a:gridCol w="1286625"/>
                <a:gridCol w="735125"/>
              </a:tblGrid>
              <a:tr h="17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No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Jenis data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Level</a:t>
                      </a:r>
                      <a:endParaRPr/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Tahun 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Sumber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Ket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Luas Wilayah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2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Jumlah dokumen perencanaan RPJPD yg telah ditetapkan dgn Perda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3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Jumlah dokumen perencanaan RPJMD yg telah ditetapkan dgn Perda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4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Jumlah dokumen perencanaan RKPD yg telah ditetapkan dgn Perda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5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Tingkat Ketersediaan Data dan Informasi Perencanaan Pembangunan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prov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Indikator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66"/>
          <p:cNvSpPr txBox="1"/>
          <p:nvPr>
            <p:ph idx="1" type="body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" sz="2200"/>
              <a:t>BAPPEDA</a:t>
            </a:r>
            <a:endParaRPr sz="2200"/>
          </a:p>
        </p:txBody>
      </p:sp>
      <p:graphicFrame>
        <p:nvGraphicFramePr>
          <p:cNvPr id="385" name="Google Shape;385;p66"/>
          <p:cNvGraphicFramePr/>
          <p:nvPr/>
        </p:nvGraphicFramePr>
        <p:xfrm>
          <a:off x="102888" y="3427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{FEA4FCA7-7EFE-47C2-B67E-4CC96A1A667D}</a:tableStyleId>
              </a:tblPr>
              <a:tblGrid>
                <a:gridCol w="441450"/>
                <a:gridCol w="3634325"/>
                <a:gridCol w="1714425"/>
                <a:gridCol w="891150"/>
                <a:gridCol w="1521750"/>
                <a:gridCol w="735125"/>
              </a:tblGrid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6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Persentase Pencapaian Pelaksanaan Pembangunan Daerah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prov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Indiaktor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933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7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Jumlah Kab/Kota yang mengarasutamakan perubahan iklim dalam perencanaan pembangunan (Kab/Kota)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prov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Indiaktor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67"/>
          <p:cNvSpPr txBox="1"/>
          <p:nvPr>
            <p:ph type="title"/>
          </p:nvPr>
        </p:nvSpPr>
        <p:spPr>
          <a:xfrm>
            <a:off x="311713" y="35397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" sz="2200"/>
              <a:t>DINAS PERKEBUNAN</a:t>
            </a:r>
            <a:endParaRPr sz="2200"/>
          </a:p>
        </p:txBody>
      </p:sp>
      <p:graphicFrame>
        <p:nvGraphicFramePr>
          <p:cNvPr id="391" name="Google Shape;391;p67"/>
          <p:cNvGraphicFramePr/>
          <p:nvPr/>
        </p:nvGraphicFramePr>
        <p:xfrm>
          <a:off x="102888" y="14230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{FEA4FCA7-7EFE-47C2-B67E-4CC96A1A667D}</a:tableStyleId>
              </a:tblPr>
              <a:tblGrid>
                <a:gridCol w="441450"/>
                <a:gridCol w="3134650"/>
                <a:gridCol w="1170700"/>
                <a:gridCol w="700100"/>
                <a:gridCol w="992700"/>
                <a:gridCol w="2498625"/>
              </a:tblGrid>
              <a:tr h="17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No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Jenis data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Level</a:t>
                      </a:r>
                      <a:endParaRPr/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Tahun 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Sumber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Ket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Jumlah Izin untuk Hak Pengusahaan Perkebunan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prov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2022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Data diriliskan bulan Juli, Januari - Februari pengumpulan data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2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Perkebunan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Angka tetap pada bulan April, sinkron nasional pada bulan Mei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3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Industri Pengolahan Hasil Perkebunan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4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Produk Perkebunan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5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Indikator RPJMD 2019-2023 (Perkebunan)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prov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Indikator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68"/>
          <p:cNvSpPr txBox="1"/>
          <p:nvPr>
            <p:ph type="title"/>
          </p:nvPr>
        </p:nvSpPr>
        <p:spPr>
          <a:xfrm>
            <a:off x="311713" y="35397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" sz="2200"/>
              <a:t>Dinas Kelautan dan Perikanan (Sektoral)</a:t>
            </a:r>
            <a:endParaRPr sz="2200"/>
          </a:p>
        </p:txBody>
      </p:sp>
      <p:graphicFrame>
        <p:nvGraphicFramePr>
          <p:cNvPr id="397" name="Google Shape;397;p68"/>
          <p:cNvGraphicFramePr/>
          <p:nvPr/>
        </p:nvGraphicFramePr>
        <p:xfrm>
          <a:off x="102888" y="14230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{FEA4FCA7-7EFE-47C2-B67E-4CC96A1A667D}</a:tableStyleId>
              </a:tblPr>
              <a:tblGrid>
                <a:gridCol w="441450"/>
                <a:gridCol w="4089900"/>
                <a:gridCol w="1523350"/>
                <a:gridCol w="861775"/>
                <a:gridCol w="1286625"/>
                <a:gridCol w="735125"/>
              </a:tblGrid>
              <a:tr h="17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No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Jenis data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Level</a:t>
                      </a:r>
                      <a:endParaRPr/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Tahun 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Sumber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Ket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Luas Laut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2022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2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Luas Lahan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3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Perikanan Laut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4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Perikanan Darat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5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UMKM pengolahan perikanan / UPI air tawar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6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Perusahaan pengolahan perikanan / UPI air laut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7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Balai Benih Ikan (BBI)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8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Produksi Perairan Umum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LKPJ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69"/>
          <p:cNvSpPr txBox="1"/>
          <p:nvPr>
            <p:ph idx="1" type="body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" sz="2200"/>
              <a:t>Dinas Kelautan dan Perikanan (Sektoral)</a:t>
            </a:r>
            <a:endParaRPr sz="2200"/>
          </a:p>
        </p:txBody>
      </p:sp>
      <p:graphicFrame>
        <p:nvGraphicFramePr>
          <p:cNvPr id="403" name="Google Shape;403;p69"/>
          <p:cNvGraphicFramePr/>
          <p:nvPr/>
        </p:nvGraphicFramePr>
        <p:xfrm>
          <a:off x="102888" y="3427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{FEA4FCA7-7EFE-47C2-B67E-4CC96A1A667D}</a:tableStyleId>
              </a:tblPr>
              <a:tblGrid>
                <a:gridCol w="441450"/>
                <a:gridCol w="3634325"/>
                <a:gridCol w="1420500"/>
                <a:gridCol w="773600"/>
                <a:gridCol w="1933225"/>
                <a:gridCol w="735125"/>
              </a:tblGrid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9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Jumlah Produksi Ikan Kontribusi Hasil Kelompok Nelayan 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Data Umum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933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10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Target daerah produksi ikan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Permendagri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933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11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Target daerah konsumsi ikan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933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12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Kelompok Sumber Daya Sosial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933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13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Pendaratan ikan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933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14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Tingkat Ketersediaan Ikan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933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15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Konsumsi Ikan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SDGs, Permendagri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933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16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Target Daerah Ketersediaan Ikan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933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17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Ekspor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70"/>
          <p:cNvSpPr txBox="1"/>
          <p:nvPr>
            <p:ph idx="1" type="body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" sz="2200"/>
              <a:t>Dinas Kelautan dan Perikanan (Sektoral)</a:t>
            </a:r>
            <a:endParaRPr sz="2200"/>
          </a:p>
        </p:txBody>
      </p:sp>
      <p:graphicFrame>
        <p:nvGraphicFramePr>
          <p:cNvPr id="409" name="Google Shape;409;p70"/>
          <p:cNvGraphicFramePr/>
          <p:nvPr/>
        </p:nvGraphicFramePr>
        <p:xfrm>
          <a:off x="102888" y="3427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{FEA4FCA7-7EFE-47C2-B67E-4CC96A1A667D}</a:tableStyleId>
              </a:tblPr>
              <a:tblGrid>
                <a:gridCol w="441450"/>
                <a:gridCol w="3634325"/>
                <a:gridCol w="1420500"/>
                <a:gridCol w="773600"/>
                <a:gridCol w="1933225"/>
                <a:gridCol w="735125"/>
              </a:tblGrid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18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Produksi perikanan kelompok nelayan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933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19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Terumbu Karang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prov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933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20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Peremajaan Terumbu Karang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prov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933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12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Indikator RPJMD 2019-2023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933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13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Indikator SDGs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933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14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Jumlah Pembudidaya Ikan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prov/kab/kota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RKPD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933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15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Jumlah  Pelaku Usaha Pengolahan Hasil Perikanan yang mendapat pembinaan dan sertifikasi (UMKM)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prov/kab/kota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RKPD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933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16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Jumlah Izin Usaha Pengolahan dan Pemasaran (IUP)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prov/kab/kota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RKPD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71"/>
          <p:cNvSpPr txBox="1"/>
          <p:nvPr>
            <p:ph type="title"/>
          </p:nvPr>
        </p:nvSpPr>
        <p:spPr>
          <a:xfrm>
            <a:off x="311713" y="35397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" sz="2200"/>
              <a:t>DINAS LINGKUNGAN HIDUP</a:t>
            </a:r>
            <a:endParaRPr sz="2200"/>
          </a:p>
        </p:txBody>
      </p:sp>
      <p:graphicFrame>
        <p:nvGraphicFramePr>
          <p:cNvPr id="415" name="Google Shape;415;p71"/>
          <p:cNvGraphicFramePr/>
          <p:nvPr/>
        </p:nvGraphicFramePr>
        <p:xfrm>
          <a:off x="102888" y="14230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{FEA4FCA7-7EFE-47C2-B67E-4CC96A1A667D}</a:tableStyleId>
              </a:tblPr>
              <a:tblGrid>
                <a:gridCol w="441450"/>
                <a:gridCol w="4089900"/>
                <a:gridCol w="1523350"/>
                <a:gridCol w="861775"/>
                <a:gridCol w="1286625"/>
                <a:gridCol w="735125"/>
              </a:tblGrid>
              <a:tr h="17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No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Jenis data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Level</a:t>
                      </a:r>
                      <a:endParaRPr/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Tahun 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Sumber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Ket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Lingkungan Hidup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2022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2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Kasus Lingkungan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kab/kota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3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Luas Ruang Terbuka Hijau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prov &amp; kab/kota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Permendagri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4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Sarana Pengendalian Lingkungan Hidup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kab/kota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5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Pemantauan Kualitas Udara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6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Pemantauan Kualitas Air Sungai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7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Industri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kab/kota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8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Terumbu Karang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kab/kota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8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" sz="2500">
                <a:latin typeface="Roboto"/>
                <a:ea typeface="Roboto"/>
                <a:cs typeface="Roboto"/>
                <a:sym typeface="Roboto"/>
              </a:rPr>
              <a:t>Form input dataset</a:t>
            </a:r>
            <a:endParaRPr sz="25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7" name="Google Shape;97;p18"/>
          <p:cNvSpPr txBox="1"/>
          <p:nvPr>
            <p:ph idx="1" type="body"/>
          </p:nvPr>
        </p:nvSpPr>
        <p:spPr>
          <a:xfrm>
            <a:off x="311700" y="1505700"/>
            <a:ext cx="3999900" cy="307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18"/>
          <p:cNvSpPr txBox="1"/>
          <p:nvPr>
            <p:ph idx="2" type="body"/>
          </p:nvPr>
        </p:nvSpPr>
        <p:spPr>
          <a:xfrm>
            <a:off x="4832400" y="1505700"/>
            <a:ext cx="3999900" cy="307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99" name="Google Shape;99;p18"/>
          <p:cNvPicPr preferRelativeResize="0"/>
          <p:nvPr/>
        </p:nvPicPr>
        <p:blipFill rotWithShape="1">
          <a:blip r:embed="rId3">
            <a:alphaModFix/>
          </a:blip>
          <a:srcRect b="50000" l="8337" r="7868" t="0"/>
          <a:stretch/>
        </p:blipFill>
        <p:spPr>
          <a:xfrm>
            <a:off x="102875" y="1432425"/>
            <a:ext cx="4208725" cy="3582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8"/>
          <p:cNvPicPr preferRelativeResize="0"/>
          <p:nvPr/>
        </p:nvPicPr>
        <p:blipFill rotWithShape="1">
          <a:blip r:embed="rId3">
            <a:alphaModFix/>
          </a:blip>
          <a:srcRect b="7962" l="8658" r="10040" t="46114"/>
          <a:stretch/>
        </p:blipFill>
        <p:spPr>
          <a:xfrm>
            <a:off x="4506269" y="1432425"/>
            <a:ext cx="4446081" cy="3582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72"/>
          <p:cNvSpPr txBox="1"/>
          <p:nvPr>
            <p:ph idx="1" type="body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" sz="2200"/>
              <a:t>DINAS LINGKUNGAN HIDUP</a:t>
            </a:r>
            <a:endParaRPr sz="2200"/>
          </a:p>
        </p:txBody>
      </p:sp>
      <p:graphicFrame>
        <p:nvGraphicFramePr>
          <p:cNvPr id="421" name="Google Shape;421;p72"/>
          <p:cNvGraphicFramePr/>
          <p:nvPr/>
        </p:nvGraphicFramePr>
        <p:xfrm>
          <a:off x="102888" y="3427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{FEA4FCA7-7EFE-47C2-B67E-4CC96A1A667D}</a:tableStyleId>
              </a:tblPr>
              <a:tblGrid>
                <a:gridCol w="441450"/>
                <a:gridCol w="3634325"/>
                <a:gridCol w="1420500"/>
                <a:gridCol w="773600"/>
                <a:gridCol w="1933225"/>
                <a:gridCol w="735125"/>
              </a:tblGrid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9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Hutan Bakau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kab/kota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933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10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Pelestarian Lingkungan Hidup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933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11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Pengelolaan Sampah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933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12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Prasarana Pengolahan Air Limbah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933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13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Perusahaan wajib Dokumen Lingkungan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933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14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Indikator RPJMD 2019-2023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933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15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Indikator SDGs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933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16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Jumlah Izin Usaha Pengolahan dan Pemasaran (IUP)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73"/>
          <p:cNvSpPr txBox="1"/>
          <p:nvPr>
            <p:ph type="title"/>
          </p:nvPr>
        </p:nvSpPr>
        <p:spPr>
          <a:xfrm>
            <a:off x="311713" y="35397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" sz="2200"/>
              <a:t>DINAS KEHUTANAN</a:t>
            </a:r>
            <a:endParaRPr sz="2200"/>
          </a:p>
        </p:txBody>
      </p:sp>
      <p:graphicFrame>
        <p:nvGraphicFramePr>
          <p:cNvPr id="427" name="Google Shape;427;p73"/>
          <p:cNvGraphicFramePr/>
          <p:nvPr/>
        </p:nvGraphicFramePr>
        <p:xfrm>
          <a:off x="102888" y="13642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{FEA4FCA7-7EFE-47C2-B67E-4CC96A1A667D}</a:tableStyleId>
              </a:tblPr>
              <a:tblGrid>
                <a:gridCol w="441450"/>
                <a:gridCol w="4089900"/>
                <a:gridCol w="1523350"/>
                <a:gridCol w="861775"/>
                <a:gridCol w="1286625"/>
                <a:gridCol w="735125"/>
              </a:tblGrid>
              <a:tr h="17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No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Jenis data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Level</a:t>
                      </a:r>
                      <a:endParaRPr/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Tahun 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Sumber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Ket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 sz="1200"/>
                        <a:t>1</a:t>
                      </a:r>
                      <a:endParaRPr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 sz="1200"/>
                        <a:t>Jumlah Izin Untuk Hak Pengusahaan Kehutanan</a:t>
                      </a:r>
                      <a:endParaRPr sz="1200"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 sz="1200"/>
                        <a:t>2022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 sz="1200"/>
                        <a:t>2</a:t>
                      </a:r>
                      <a:endParaRPr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 sz="1200"/>
                        <a:t>Kehutanan</a:t>
                      </a:r>
                      <a:endParaRPr sz="1200"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 sz="1200"/>
                        <a:t>3</a:t>
                      </a:r>
                      <a:endParaRPr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 sz="1200"/>
                        <a:t>Kawasan Hutan </a:t>
                      </a:r>
                      <a:endParaRPr sz="1200"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 sz="1200"/>
                        <a:t>4</a:t>
                      </a:r>
                      <a:endParaRPr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 sz="1200"/>
                        <a:t>Jumlah Polisi Hutan dan KPH</a:t>
                      </a:r>
                      <a:endParaRPr sz="1200"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 sz="1200"/>
                        <a:t>5</a:t>
                      </a:r>
                      <a:endParaRPr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 sz="1200"/>
                        <a:t>Pencurian dan Penyeludupan Kayu</a:t>
                      </a:r>
                      <a:endParaRPr sz="1200"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 sz="1200"/>
                        <a:t>6</a:t>
                      </a:r>
                      <a:endParaRPr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 sz="1200"/>
                        <a:t>Luas Lahan</a:t>
                      </a:r>
                      <a:endParaRPr sz="1200"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 sz="1200"/>
                        <a:t>7</a:t>
                      </a:r>
                      <a:endParaRPr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 sz="1200"/>
                        <a:t>Pelestarian Lingkungan Hidup</a:t>
                      </a:r>
                      <a:endParaRPr sz="1200"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 sz="1200"/>
                        <a:t>8</a:t>
                      </a:r>
                      <a:endParaRPr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 sz="1200"/>
                        <a:t>Jumlah Kawasan Lindung</a:t>
                      </a:r>
                      <a:endParaRPr sz="1200"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/>
                </a:tc>
              </a:tr>
              <a:tr h="2721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 sz="1200"/>
                        <a:t>9</a:t>
                      </a:r>
                      <a:endParaRPr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 sz="1200"/>
                        <a:t>Indikator RPJMD 2019-2023</a:t>
                      </a:r>
                      <a:endParaRPr sz="1200"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74"/>
          <p:cNvSpPr txBox="1"/>
          <p:nvPr>
            <p:ph type="title"/>
          </p:nvPr>
        </p:nvSpPr>
        <p:spPr>
          <a:xfrm>
            <a:off x="311713" y="35397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" sz="2200"/>
              <a:t>Dinas Energi Sumber Daya Alam</a:t>
            </a:r>
            <a:endParaRPr sz="2200"/>
          </a:p>
        </p:txBody>
      </p:sp>
      <p:graphicFrame>
        <p:nvGraphicFramePr>
          <p:cNvPr id="433" name="Google Shape;433;p74"/>
          <p:cNvGraphicFramePr/>
          <p:nvPr/>
        </p:nvGraphicFramePr>
        <p:xfrm>
          <a:off x="102888" y="14230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{FEA4FCA7-7EFE-47C2-B67E-4CC96A1A667D}</a:tableStyleId>
              </a:tblPr>
              <a:tblGrid>
                <a:gridCol w="441450"/>
                <a:gridCol w="4089900"/>
                <a:gridCol w="1523350"/>
                <a:gridCol w="861775"/>
                <a:gridCol w="1286625"/>
                <a:gridCol w="735125"/>
              </a:tblGrid>
              <a:tr h="17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No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Jenis data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Level</a:t>
                      </a:r>
                      <a:endParaRPr/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Tahun 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Sumber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Ket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Luas Lahan Energi dan Sumberdaya Mineral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2022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2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Pertambangan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3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Energi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4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Indikator RPJMD 2019-2023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5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Indikator SDGs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7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75"/>
          <p:cNvSpPr txBox="1"/>
          <p:nvPr>
            <p:ph type="title"/>
          </p:nvPr>
        </p:nvSpPr>
        <p:spPr>
          <a:xfrm>
            <a:off x="311700" y="251100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" sz="2200"/>
              <a:t>DINAS PERINDUSTRIAN, PERDAGANGAN, KOPERASI DAN USAHA KECIL MENENGAH</a:t>
            </a:r>
            <a:endParaRPr sz="2200"/>
          </a:p>
        </p:txBody>
      </p:sp>
      <p:graphicFrame>
        <p:nvGraphicFramePr>
          <p:cNvPr id="439" name="Google Shape;439;p75"/>
          <p:cNvGraphicFramePr/>
          <p:nvPr/>
        </p:nvGraphicFramePr>
        <p:xfrm>
          <a:off x="102888" y="14230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{FEA4FCA7-7EFE-47C2-B67E-4CC96A1A667D}</a:tableStyleId>
              </a:tblPr>
              <a:tblGrid>
                <a:gridCol w="441450"/>
                <a:gridCol w="3604950"/>
                <a:gridCol w="1523325"/>
                <a:gridCol w="744225"/>
                <a:gridCol w="1007375"/>
                <a:gridCol w="1616900"/>
              </a:tblGrid>
              <a:tr h="17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No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Jenis data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Level</a:t>
                      </a:r>
                      <a:endParaRPr/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Tahun 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Sumber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Ket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Potensi Industri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2022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2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Koperasi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3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UKM Berdasarkan SIUP (Pindah ke DPMPTSP)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4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Jumlah Koperasi Per Bentuk Anggota	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prov &amp; kab/kota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5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Produksi Industri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Data dimiliki oleh Pemerintah Pusat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6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Cakupan bina kelompok pedagang/usaha informal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76"/>
          <p:cNvSpPr txBox="1"/>
          <p:nvPr>
            <p:ph idx="1" type="body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625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" sz="2200"/>
              <a:t>DINAS PERINDUSTRIAN, PERDAGANGAN, KOPERASI DAN USAHA KECIL MENENGAH</a:t>
            </a:r>
            <a:endParaRPr sz="2200"/>
          </a:p>
        </p:txBody>
      </p:sp>
      <p:graphicFrame>
        <p:nvGraphicFramePr>
          <p:cNvPr id="445" name="Google Shape;445;p76"/>
          <p:cNvGraphicFramePr/>
          <p:nvPr/>
        </p:nvGraphicFramePr>
        <p:xfrm>
          <a:off x="102888" y="3427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{FEA4FCA7-7EFE-47C2-B67E-4CC96A1A667D}</a:tableStyleId>
              </a:tblPr>
              <a:tblGrid>
                <a:gridCol w="441450"/>
                <a:gridCol w="3634325"/>
                <a:gridCol w="1420500"/>
                <a:gridCol w="773600"/>
                <a:gridCol w="1933225"/>
                <a:gridCol w="735125"/>
              </a:tblGrid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9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Indikator SDGs (Perindustrian) (DLH)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933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8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Pasar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933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9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Jumlah Koperasi Per Jenis Usaha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933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10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Jumlah Koperasi Per Prinsip Keuangan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933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11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Koperasi dan UKM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933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12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UMKM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933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13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UKM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933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14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IKM (Akan dikoordinasikan lebih lanjut)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933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15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Indikator RPJMD 2019-2023	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77"/>
          <p:cNvSpPr txBox="1"/>
          <p:nvPr>
            <p:ph idx="1" type="body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625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" sz="2200"/>
              <a:t>DINAS PERINDUSTRIAN, PERDAGANGAN, KOPERASI DAN USAHA KECIL MENENGAH</a:t>
            </a:r>
            <a:endParaRPr sz="2200"/>
          </a:p>
        </p:txBody>
      </p:sp>
      <p:graphicFrame>
        <p:nvGraphicFramePr>
          <p:cNvPr id="451" name="Google Shape;451;p77"/>
          <p:cNvGraphicFramePr/>
          <p:nvPr/>
        </p:nvGraphicFramePr>
        <p:xfrm>
          <a:off x="102875" y="2251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{FEA4FCA7-7EFE-47C2-B67E-4CC96A1A667D}</a:tableStyleId>
              </a:tblPr>
              <a:tblGrid>
                <a:gridCol w="441450"/>
                <a:gridCol w="3634325"/>
                <a:gridCol w="1420500"/>
                <a:gridCol w="773600"/>
                <a:gridCol w="1022075"/>
                <a:gridCol w="1646275"/>
              </a:tblGrid>
              <a:tr h="1707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16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Indikator SDGs (KUKM) (BI diharapkan memiliki data tersebut)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933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17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Wirausaha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933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18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Cakupan bina kelompok pengrajin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933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19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Usulan Data Baru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933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20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Jumlah tenaga kerja di sektor industri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prov &amp; kab/kota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933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21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Jumlah pelaksanaan Pasar Murah Per Tahun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prov &amp; kab/kota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933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22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Jumlah Pelaku Usaha BAPOKTING (Bahan Pokok Penting)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prov &amp; kab/kota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Yang aktif pasti memiliki izin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78"/>
          <p:cNvSpPr txBox="1"/>
          <p:nvPr>
            <p:ph idx="1" type="body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625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" sz="2200"/>
              <a:t>DINAS PERINDUSTRIAN, PERDAGANGAN, KOPERASI DAN USAHA KECIL MENENGAH</a:t>
            </a:r>
            <a:endParaRPr sz="2200"/>
          </a:p>
        </p:txBody>
      </p:sp>
      <p:graphicFrame>
        <p:nvGraphicFramePr>
          <p:cNvPr id="457" name="Google Shape;457;p78"/>
          <p:cNvGraphicFramePr/>
          <p:nvPr/>
        </p:nvGraphicFramePr>
        <p:xfrm>
          <a:off x="102875" y="2251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{FEA4FCA7-7EFE-47C2-B67E-4CC96A1A667D}</a:tableStyleId>
              </a:tblPr>
              <a:tblGrid>
                <a:gridCol w="441450"/>
                <a:gridCol w="3634325"/>
                <a:gridCol w="1420500"/>
                <a:gridCol w="773600"/>
                <a:gridCol w="963300"/>
                <a:gridCol w="1705050"/>
              </a:tblGrid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23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Jumlah BAPOKTING setiap tahun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prov &amp; kab/kota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RKPD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Yang aktif pasti memiliki izin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24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Jumlah Koperasi yang memiliki izin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prov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RKPD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Yang aktif pasti memiliki izin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933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25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Persentase tercapainya target Koperasi sehat (%) (Sudah ada diatas)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prov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RKPD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Yang aktif pasti memiliki izin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79"/>
          <p:cNvSpPr txBox="1"/>
          <p:nvPr>
            <p:ph type="title"/>
          </p:nvPr>
        </p:nvSpPr>
        <p:spPr>
          <a:xfrm>
            <a:off x="311700" y="251100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" sz="2200"/>
              <a:t>Dinas Pangan, Tanaman Pangan dan Hortikultura</a:t>
            </a:r>
            <a:endParaRPr sz="2200"/>
          </a:p>
        </p:txBody>
      </p:sp>
      <p:graphicFrame>
        <p:nvGraphicFramePr>
          <p:cNvPr id="463" name="Google Shape;463;p79"/>
          <p:cNvGraphicFramePr/>
          <p:nvPr/>
        </p:nvGraphicFramePr>
        <p:xfrm>
          <a:off x="102888" y="14230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{FEA4FCA7-7EFE-47C2-B67E-4CC96A1A667D}</a:tableStyleId>
              </a:tblPr>
              <a:tblGrid>
                <a:gridCol w="441450"/>
                <a:gridCol w="3604950"/>
                <a:gridCol w="1523325"/>
                <a:gridCol w="744225"/>
                <a:gridCol w="1007375"/>
                <a:gridCol w="1616900"/>
              </a:tblGrid>
              <a:tr h="17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No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Jenis data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Level</a:t>
                      </a:r>
                      <a:endParaRPr/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Tahun 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Sumber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Ket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Luas Baku Lahan menurut Jenis Lahan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2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Jumlah Konsumsi Kelompok Pangan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3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Jumlah Produksi Padi atau Bahan Pangan Utama Lokal Hasil Kelompok Petani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prov &amp; kab/kota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4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Penggunaan Lahan (Land Use) per Sektor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prov &amp; kab/kota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5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Rata rata Jumlah Ketersediaan Pangan Utama per Tahun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prov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6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Penyuluh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prov &amp; kab/kota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7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Pertanian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prov &amp; kab/kota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80"/>
          <p:cNvSpPr txBox="1"/>
          <p:nvPr>
            <p:ph idx="1" type="body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" sz="2200"/>
              <a:t>Dinas Pangan, Tanaman Pangan dan Hortikultura</a:t>
            </a:r>
            <a:endParaRPr sz="2200"/>
          </a:p>
        </p:txBody>
      </p:sp>
      <p:graphicFrame>
        <p:nvGraphicFramePr>
          <p:cNvPr id="469" name="Google Shape;469;p80"/>
          <p:cNvGraphicFramePr/>
          <p:nvPr/>
        </p:nvGraphicFramePr>
        <p:xfrm>
          <a:off x="102875" y="2251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{FEA4FCA7-7EFE-47C2-B67E-4CC96A1A667D}</a:tableStyleId>
              </a:tblPr>
              <a:tblGrid>
                <a:gridCol w="441450"/>
                <a:gridCol w="3634325"/>
                <a:gridCol w="1420500"/>
                <a:gridCol w="773600"/>
                <a:gridCol w="963300"/>
                <a:gridCol w="1705050"/>
              </a:tblGrid>
              <a:tr h="1707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8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Stok Beras sbg Bahan Makanan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prov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9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Hortikultura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prov &amp; kab/kota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933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10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Kelompok Sumber Daya Sosial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prov &amp; kab/kota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933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11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Desa Rawan Pangan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prov &amp; kab/kota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933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12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Ketersediaan pangan per kapita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prov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933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13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Jumlah Produksi Padi atau Bahan Pangan Utama Lokal Hasil Kelompok Petani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prov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933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14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Indikator RPJMD 2019-2023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prov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933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15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Indikator SDGs (Pangan)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prov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81"/>
          <p:cNvSpPr txBox="1"/>
          <p:nvPr>
            <p:ph type="title"/>
          </p:nvPr>
        </p:nvSpPr>
        <p:spPr>
          <a:xfrm>
            <a:off x="311700" y="251100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" sz="2200"/>
              <a:t>DINAS PETERNAKAN DAN KESEHATAN HEWAN</a:t>
            </a:r>
            <a:endParaRPr sz="2200"/>
          </a:p>
        </p:txBody>
      </p:sp>
      <p:graphicFrame>
        <p:nvGraphicFramePr>
          <p:cNvPr id="475" name="Google Shape;475;p81"/>
          <p:cNvGraphicFramePr/>
          <p:nvPr/>
        </p:nvGraphicFramePr>
        <p:xfrm>
          <a:off x="102888" y="14230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{FEA4FCA7-7EFE-47C2-B67E-4CC96A1A667D}</a:tableStyleId>
              </a:tblPr>
              <a:tblGrid>
                <a:gridCol w="441450"/>
                <a:gridCol w="3604950"/>
                <a:gridCol w="1523325"/>
                <a:gridCol w="744225"/>
                <a:gridCol w="1007375"/>
                <a:gridCol w="1616900"/>
              </a:tblGrid>
              <a:tr h="17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No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Jenis data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Level</a:t>
                      </a:r>
                      <a:endParaRPr/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Tahun 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Sumber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Ket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Peternakan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2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Kelompok Sumber Daya Sosial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prov &amp; kab/kota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3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Rumah Potong Hewan dan Unggas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prov &amp; kab/kota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4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Jumlah Kasus Wabah / Endemi Pada Hewan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prov &amp; kab/kota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5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Indikator RPJMD 2019-2023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prov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6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Indikator SDGs (Peternakan)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prov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9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" sz="2500">
                <a:latin typeface="Roboto"/>
                <a:ea typeface="Roboto"/>
                <a:cs typeface="Roboto"/>
                <a:sym typeface="Roboto"/>
              </a:rPr>
              <a:t>Menambah resource</a:t>
            </a:r>
            <a:endParaRPr sz="250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06" name="Google Shape;106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88275" y="1378125"/>
            <a:ext cx="5167505" cy="3866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82"/>
          <p:cNvSpPr txBox="1"/>
          <p:nvPr>
            <p:ph type="title"/>
          </p:nvPr>
        </p:nvSpPr>
        <p:spPr>
          <a:xfrm>
            <a:off x="311700" y="251100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" sz="2200"/>
              <a:t>DINAS PENANAMAN MODAL DAN PERIJINAN TERPADU SATU PINTU</a:t>
            </a:r>
            <a:endParaRPr sz="2200"/>
          </a:p>
        </p:txBody>
      </p:sp>
      <p:graphicFrame>
        <p:nvGraphicFramePr>
          <p:cNvPr id="481" name="Google Shape;481;p82"/>
          <p:cNvGraphicFramePr/>
          <p:nvPr/>
        </p:nvGraphicFramePr>
        <p:xfrm>
          <a:off x="102888" y="14230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{FEA4FCA7-7EFE-47C2-B67E-4CC96A1A667D}</a:tableStyleId>
              </a:tblPr>
              <a:tblGrid>
                <a:gridCol w="441450"/>
                <a:gridCol w="3604950"/>
                <a:gridCol w="1523325"/>
                <a:gridCol w="744225"/>
                <a:gridCol w="1007375"/>
                <a:gridCol w="1616900"/>
              </a:tblGrid>
              <a:tr h="17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No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Jenis data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Level</a:t>
                      </a:r>
                      <a:endParaRPr/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Tahun 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Sumber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Ket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 sz="900"/>
                        <a:t>1</a:t>
                      </a:r>
                      <a:endParaRPr sz="9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 sz="900"/>
                        <a:t>Perda dan Perijinan</a:t>
                      </a:r>
                      <a:endParaRPr sz="900"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00"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 sz="900"/>
                        <a:t>2</a:t>
                      </a:r>
                      <a:endParaRPr sz="9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 sz="900"/>
                        <a:t>Jumlah Perijinan yang dikeluarkan / Setujui</a:t>
                      </a:r>
                      <a:endParaRPr sz="900"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00"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 sz="900"/>
                        <a:t>3</a:t>
                      </a:r>
                      <a:endParaRPr sz="9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 sz="900"/>
                        <a:t>Ijin Lokasi</a:t>
                      </a:r>
                      <a:endParaRPr sz="900"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00"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 sz="900"/>
                        <a:t>4</a:t>
                      </a:r>
                      <a:endParaRPr sz="9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 sz="900"/>
                        <a:t>Jumlah MoU Kerjasama dengan daerah lain yang masih berlaku</a:t>
                      </a:r>
                      <a:endParaRPr sz="900"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00"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 sz="900"/>
                        <a:t>5</a:t>
                      </a:r>
                      <a:endParaRPr sz="9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 sz="900"/>
                        <a:t>Lembaga Perijinan</a:t>
                      </a:r>
                      <a:endParaRPr sz="900"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00"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 sz="900"/>
                        <a:t>6</a:t>
                      </a:r>
                      <a:endParaRPr sz="9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 sz="900"/>
                        <a:t>PMA</a:t>
                      </a:r>
                      <a:endParaRPr sz="900"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00"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 sz="900"/>
                        <a:t>7</a:t>
                      </a:r>
                      <a:endParaRPr sz="9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 sz="900"/>
                        <a:t>PMDN</a:t>
                      </a:r>
                      <a:endParaRPr sz="900"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00"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 sz="900"/>
                        <a:t>8</a:t>
                      </a:r>
                      <a:endParaRPr sz="9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 sz="900"/>
                        <a:t>Jumlah Investor Berskala Nasional</a:t>
                      </a:r>
                      <a:endParaRPr sz="900"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00"/>
                    </a:p>
                  </a:txBody>
                  <a:tcPr marT="91425" marB="91425" marR="91425" marL="91425"/>
                </a:tc>
              </a:tr>
              <a:tr h="100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 sz="900"/>
                        <a:t>9</a:t>
                      </a:r>
                      <a:endParaRPr sz="9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 sz="900"/>
                        <a:t>Nilai Investasi</a:t>
                      </a:r>
                      <a:endParaRPr sz="900"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00"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 sz="900"/>
                        <a:t>10</a:t>
                      </a:r>
                      <a:endParaRPr sz="9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 sz="900"/>
                        <a:t>Indikator RPJMD 2019-2023</a:t>
                      </a:r>
                      <a:endParaRPr sz="900"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00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83"/>
          <p:cNvSpPr txBox="1"/>
          <p:nvPr>
            <p:ph type="title"/>
          </p:nvPr>
        </p:nvSpPr>
        <p:spPr>
          <a:xfrm>
            <a:off x="311700" y="251100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" sz="2200"/>
              <a:t>Badan Pengelola Keuangan Daerah (BPKAD)</a:t>
            </a:r>
            <a:endParaRPr sz="2200"/>
          </a:p>
        </p:txBody>
      </p:sp>
      <p:graphicFrame>
        <p:nvGraphicFramePr>
          <p:cNvPr id="487" name="Google Shape;487;p83"/>
          <p:cNvGraphicFramePr/>
          <p:nvPr/>
        </p:nvGraphicFramePr>
        <p:xfrm>
          <a:off x="102888" y="14230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{FEA4FCA7-7EFE-47C2-B67E-4CC96A1A667D}</a:tableStyleId>
              </a:tblPr>
              <a:tblGrid>
                <a:gridCol w="441450"/>
                <a:gridCol w="3604950"/>
                <a:gridCol w="1523325"/>
                <a:gridCol w="744225"/>
                <a:gridCol w="1007375"/>
                <a:gridCol w="1616900"/>
              </a:tblGrid>
              <a:tr h="17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No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Jenis data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Level</a:t>
                      </a:r>
                      <a:endParaRPr/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Tahun 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Sumber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Ket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Pengelolaan Aset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2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Status Kepemilikan Gedung Sarana Prasarana Pemerintahan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3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Nilai Aset Sarana Prasarana Pemerintahan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4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Belanja Daerah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5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Alokasi Dana Perimbangan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6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Indikator RPJMD 2019-2023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7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Indikator SDGs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84"/>
          <p:cNvSpPr txBox="1"/>
          <p:nvPr>
            <p:ph type="title"/>
          </p:nvPr>
        </p:nvSpPr>
        <p:spPr>
          <a:xfrm>
            <a:off x="311700" y="251100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" sz="2200"/>
              <a:t>BMKG</a:t>
            </a:r>
            <a:endParaRPr sz="2200"/>
          </a:p>
        </p:txBody>
      </p:sp>
      <p:graphicFrame>
        <p:nvGraphicFramePr>
          <p:cNvPr id="493" name="Google Shape;493;p84"/>
          <p:cNvGraphicFramePr/>
          <p:nvPr/>
        </p:nvGraphicFramePr>
        <p:xfrm>
          <a:off x="102888" y="14230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{FEA4FCA7-7EFE-47C2-B67E-4CC96A1A667D}</a:tableStyleId>
              </a:tblPr>
              <a:tblGrid>
                <a:gridCol w="441450"/>
                <a:gridCol w="3604950"/>
                <a:gridCol w="1523325"/>
                <a:gridCol w="744225"/>
                <a:gridCol w="1007375"/>
                <a:gridCol w="1616900"/>
              </a:tblGrid>
              <a:tr h="17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No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Jenis data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Level</a:t>
                      </a:r>
                      <a:endParaRPr/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Tahun 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Sumber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Ket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170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Keadaan Iklim Rata-Rata Samarinda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2022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2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Keadaan Iklim Rata-Rata Balikpapan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21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3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/>
                        <a:t>Keadaan Iklim Rata-Rata Berau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85"/>
          <p:cNvSpPr txBox="1"/>
          <p:nvPr>
            <p:ph idx="1" type="body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">
                <a:latin typeface="Roboto"/>
                <a:ea typeface="Roboto"/>
                <a:cs typeface="Roboto"/>
                <a:sym typeface="Roboto"/>
              </a:rPr>
              <a:t>CKAN Satu data kalimantan timur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99" name="Google Shape;499;p85"/>
          <p:cNvSpPr txBox="1"/>
          <p:nvPr/>
        </p:nvSpPr>
        <p:spPr>
          <a:xfrm>
            <a:off x="932400" y="1718725"/>
            <a:ext cx="7279200" cy="708000"/>
          </a:xfrm>
          <a:prstGeom prst="rect">
            <a:avLst/>
          </a:prstGeom>
          <a:noFill/>
          <a:ln cap="flat" cmpd="sng" w="9525">
            <a:solidFill>
              <a:srgbClr val="002F4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d" sz="3400">
                <a:latin typeface="Roboto Medium"/>
                <a:ea typeface="Roboto Medium"/>
                <a:cs typeface="Roboto Medium"/>
                <a:sym typeface="Roboto Medium"/>
              </a:rPr>
              <a:t>Terima kasih</a:t>
            </a:r>
            <a:endParaRPr sz="3400">
              <a:latin typeface="Roboto Medium"/>
              <a:ea typeface="Roboto Medium"/>
              <a:cs typeface="Roboto Medium"/>
              <a:sym typeface="Roboto Medium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0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" sz="2500">
                <a:latin typeface="Roboto"/>
                <a:ea typeface="Roboto"/>
                <a:cs typeface="Roboto"/>
                <a:sym typeface="Roboto"/>
              </a:rPr>
              <a:t>Tampilan dataset yg telah ditambahkan</a:t>
            </a:r>
            <a:endParaRPr sz="250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12" name="Google Shape;112;p20"/>
          <p:cNvPicPr preferRelativeResize="0"/>
          <p:nvPr/>
        </p:nvPicPr>
        <p:blipFill rotWithShape="1">
          <a:blip r:embed="rId3">
            <a:alphaModFix/>
          </a:blip>
          <a:srcRect b="30468" l="0" r="0" t="0"/>
          <a:stretch/>
        </p:blipFill>
        <p:spPr>
          <a:xfrm>
            <a:off x="1540088" y="1316325"/>
            <a:ext cx="6063875" cy="3827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1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d" sz="2500">
                <a:latin typeface="Roboto"/>
                <a:ea typeface="Roboto"/>
                <a:cs typeface="Roboto"/>
                <a:sym typeface="Roboto"/>
              </a:rPr>
              <a:t>Cara menambahkan Organization</a:t>
            </a:r>
            <a:endParaRPr sz="250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18" name="Google Shape;118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9588" y="1341250"/>
            <a:ext cx="7904823" cy="3714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Paradigm">
  <a:themeElements>
    <a:clrScheme name="Paradigm">
      <a:dk1>
        <a:srgbClr val="31394D"/>
      </a:dk1>
      <a:lt1>
        <a:srgbClr val="FFFFFF"/>
      </a:lt1>
      <a:dk2>
        <a:srgbClr val="666666"/>
      </a:dk2>
      <a:lt2>
        <a:srgbClr val="626B73"/>
      </a:lt2>
      <a:accent1>
        <a:srgbClr val="002F4A"/>
      </a:accent1>
      <a:accent2>
        <a:srgbClr val="D9C4B1"/>
      </a:accent2>
      <a:accent3>
        <a:srgbClr val="EDE3DA"/>
      </a:accent3>
      <a:accent4>
        <a:srgbClr val="B85741"/>
      </a:accent4>
      <a:accent5>
        <a:srgbClr val="009384"/>
      </a:accent5>
      <a:accent6>
        <a:srgbClr val="D0F6FF"/>
      </a:accent6>
      <a:hlink>
        <a:srgbClr val="009384"/>
      </a:hlink>
      <a:folHlink>
        <a:srgbClr val="00938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