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Source Sans Pro"/>
      <p:regular r:id="rId28"/>
      <p:bold r:id="rId29"/>
      <p:italic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g74dorKfMvDojIkftpJZnyDr+X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SourceSansPr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SourceSansPr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SourceSansPro-boldItalic.fntdata"/><Relationship Id="rId30" Type="http://schemas.openxmlformats.org/officeDocument/2006/relationships/font" Target="fonts/SourceSansPro-italic.fntdata"/><Relationship Id="rId11" Type="http://schemas.openxmlformats.org/officeDocument/2006/relationships/slide" Target="slides/slide7.xml"/><Relationship Id="rId33" Type="http://schemas.openxmlformats.org/officeDocument/2006/relationships/font" Target="fonts/OpenSans-bold.fntdata"/><Relationship Id="rId10" Type="http://schemas.openxmlformats.org/officeDocument/2006/relationships/slide" Target="slides/slide6.xml"/><Relationship Id="rId32" Type="http://schemas.openxmlformats.org/officeDocument/2006/relationships/font" Target="fonts/OpenSans-regular.fntdata"/><Relationship Id="rId13" Type="http://schemas.openxmlformats.org/officeDocument/2006/relationships/slide" Target="slides/slide9.xml"/><Relationship Id="rId35" Type="http://schemas.openxmlformats.org/officeDocument/2006/relationships/font" Target="fonts/OpenSans-boldItalic.fntdata"/><Relationship Id="rId12" Type="http://schemas.openxmlformats.org/officeDocument/2006/relationships/slide" Target="slides/slide8.xml"/><Relationship Id="rId34" Type="http://schemas.openxmlformats.org/officeDocument/2006/relationships/font" Target="fonts/OpenSans-italic.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Slide wajib</a:t>
            </a:r>
            <a:endParaRPr/>
          </a:p>
        </p:txBody>
      </p:sp>
      <p:sp>
        <p:nvSpPr>
          <p:cNvPr id="96" name="Google Shape;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325c6e077a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195" name="Google Shape;195;g1325c6e077a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325c6e077a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202" name="Google Shape;202;g1325c6e077a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325c6e077a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209" name="Google Shape;209;g1325c6e077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Slide wajib</a:t>
            </a:r>
            <a:endParaRPr/>
          </a:p>
          <a:p>
            <a:pPr indent="0" lvl="0" marL="0" rtl="0" algn="l">
              <a:lnSpc>
                <a:spcPct val="100000"/>
              </a:lnSpc>
              <a:spcBef>
                <a:spcPts val="0"/>
              </a:spcBef>
              <a:spcAft>
                <a:spcPts val="0"/>
              </a:spcAft>
              <a:buSzPts val="1400"/>
              <a:buNone/>
            </a:pPr>
            <a:r>
              <a:t/>
            </a:r>
            <a:endParaRPr/>
          </a:p>
        </p:txBody>
      </p:sp>
      <p:sp>
        <p:nvSpPr>
          <p:cNvPr id="226" name="Google Shape;22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Slide wajib</a:t>
            </a:r>
            <a:endParaRPr/>
          </a:p>
          <a:p>
            <a:pPr indent="0" lvl="0" marL="0" rtl="0" algn="l">
              <a:lnSpc>
                <a:spcPct val="100000"/>
              </a:lnSpc>
              <a:spcBef>
                <a:spcPts val="0"/>
              </a:spcBef>
              <a:spcAft>
                <a:spcPts val="0"/>
              </a:spcAft>
              <a:buSzPts val="1400"/>
              <a:buNone/>
            </a:pPr>
            <a:r>
              <a:t/>
            </a:r>
            <a:endParaRPr/>
          </a:p>
        </p:txBody>
      </p:sp>
      <p:sp>
        <p:nvSpPr>
          <p:cNvPr id="251" name="Google Shape;25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326a23a4cc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Slide wajib</a:t>
            </a:r>
            <a:endParaRPr/>
          </a:p>
          <a:p>
            <a:pPr indent="0" lvl="0" marL="0" rtl="0" algn="l">
              <a:lnSpc>
                <a:spcPct val="100000"/>
              </a:lnSpc>
              <a:spcBef>
                <a:spcPts val="0"/>
              </a:spcBef>
              <a:spcAft>
                <a:spcPts val="0"/>
              </a:spcAft>
              <a:buSzPts val="1400"/>
              <a:buNone/>
            </a:pPr>
            <a:r>
              <a:t/>
            </a:r>
            <a:endParaRPr/>
          </a:p>
        </p:txBody>
      </p:sp>
      <p:sp>
        <p:nvSpPr>
          <p:cNvPr id="257" name="Google Shape;257;g1326a23a4cc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326a23a4c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267" name="Google Shape;267;g1326a23a4c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326a23a4cc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273" name="Google Shape;273;g1326a23a4cc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326a23a4cc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280" name="Google Shape;280;g1326a23a4cc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326a23a4cc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286" name="Google Shape;286;g1326a23a4cc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Slide wajib</a:t>
            </a:r>
            <a:endParaRPr/>
          </a:p>
          <a:p>
            <a:pPr indent="0" lvl="0" marL="0" rtl="0" algn="l">
              <a:lnSpc>
                <a:spcPct val="100000"/>
              </a:lnSpc>
              <a:spcBef>
                <a:spcPts val="0"/>
              </a:spcBef>
              <a:spcAft>
                <a:spcPts val="0"/>
              </a:spcAft>
              <a:buSzPts val="1400"/>
              <a:buNone/>
            </a:pPr>
            <a:r>
              <a:t/>
            </a:r>
            <a:endParaRPr/>
          </a:p>
        </p:txBody>
      </p:sp>
      <p:sp>
        <p:nvSpPr>
          <p:cNvPr id="117" name="Google Shape;11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326a23a4cc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293" name="Google Shape;293;g1326a23a4cc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326a23a4cc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300" name="Google Shape;300;g1326a23a4cc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Tuliskan kesimpulan sesuai dengan topik/kasus yang dibawakan</a:t>
            </a:r>
            <a:endParaRPr/>
          </a:p>
        </p:txBody>
      </p:sp>
      <p:sp>
        <p:nvSpPr>
          <p:cNvPr id="306" name="Google Shape;30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Slide wajib</a:t>
            </a:r>
            <a:endParaRPr/>
          </a:p>
        </p:txBody>
      </p:sp>
      <p:sp>
        <p:nvSpPr>
          <p:cNvPr id="312" name="Google Shape;31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Slide wajib</a:t>
            </a:r>
            <a:endParaRPr/>
          </a:p>
          <a:p>
            <a:pPr indent="0" lvl="0" marL="0" rtl="0" algn="l">
              <a:lnSpc>
                <a:spcPct val="100000"/>
              </a:lnSpc>
              <a:spcBef>
                <a:spcPts val="0"/>
              </a:spcBef>
              <a:spcAft>
                <a:spcPts val="0"/>
              </a:spcAft>
              <a:buSzPts val="1400"/>
              <a:buNone/>
            </a:pPr>
            <a:r>
              <a:t/>
            </a:r>
            <a:endParaRPr/>
          </a:p>
        </p:txBody>
      </p:sp>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152" name="Google Shape;15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31c4bfb156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159" name="Google Shape;159;g131c4bfb156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31c4bfb156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166" name="Google Shape;166;g131c4bfb156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325c6e077a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173" name="Google Shape;173;g1325c6e077a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325c6e077a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181" name="Google Shape;181;g1325c6e077a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325c6e077a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Dapat diedit sesuai pilihan topik/kasus  yang akan dibawakan</a:t>
            </a:r>
            <a:endParaRPr/>
          </a:p>
        </p:txBody>
      </p:sp>
      <p:sp>
        <p:nvSpPr>
          <p:cNvPr id="188" name="Google Shape;188;g1325c6e077a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92" name="Shape 92"/>
        <p:cNvGrpSpPr/>
        <p:nvPr/>
      </p:nvGrpSpPr>
      <p:grpSpPr>
        <a:xfrm>
          <a:off x="0" y="0"/>
          <a:ext cx="0" cy="0"/>
          <a:chOff x="0" y="0"/>
          <a:chExt cx="0" cy="0"/>
        </a:xfrm>
      </p:grpSpPr>
      <p:sp>
        <p:nvSpPr>
          <p:cNvPr id="93" name="Google Shape;93;p26"/>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6"/>
          <p:cNvSpPr/>
          <p:nvPr/>
        </p:nvSpPr>
        <p:spPr>
          <a:xfrm>
            <a:off x="3789803" y="6742605"/>
            <a:ext cx="4363598" cy="115395"/>
          </a:xfrm>
          <a:prstGeom prst="rect">
            <a:avLst/>
          </a:prstGeom>
          <a:solidFill>
            <a:srgbClr val="07A3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16"/>
          <p:cNvSpPr/>
          <p:nvPr/>
        </p:nvSpPr>
        <p:spPr>
          <a:xfrm>
            <a:off x="8153401" y="6739251"/>
            <a:ext cx="4038600" cy="118749"/>
          </a:xfrm>
          <a:prstGeom prst="rect">
            <a:avLst/>
          </a:prstGeom>
          <a:solidFill>
            <a:srgbClr val="35E6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 name="Google Shape;24;p16"/>
          <p:cNvSpPr/>
          <p:nvPr/>
        </p:nvSpPr>
        <p:spPr>
          <a:xfrm>
            <a:off x="1" y="6742605"/>
            <a:ext cx="3789801" cy="115395"/>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with medium confidence" id="25" name="Google Shape;25;p16"/>
          <p:cNvPicPr preferRelativeResize="0"/>
          <p:nvPr/>
        </p:nvPicPr>
        <p:blipFill rotWithShape="1">
          <a:blip r:embed="rId2">
            <a:alphaModFix/>
          </a:blip>
          <a:srcRect b="0" l="0" r="0" t="0"/>
          <a:stretch/>
        </p:blipFill>
        <p:spPr>
          <a:xfrm>
            <a:off x="10709454" y="138933"/>
            <a:ext cx="571356" cy="595163"/>
          </a:xfrm>
          <a:prstGeom prst="rect">
            <a:avLst/>
          </a:prstGeom>
          <a:noFill/>
          <a:ln>
            <a:noFill/>
          </a:ln>
        </p:spPr>
      </p:pic>
      <p:pic>
        <p:nvPicPr>
          <p:cNvPr id="26" name="Google Shape;26;p16"/>
          <p:cNvPicPr preferRelativeResize="0"/>
          <p:nvPr/>
        </p:nvPicPr>
        <p:blipFill>
          <a:blip r:embed="rId3">
            <a:alphaModFix/>
          </a:blip>
          <a:stretch>
            <a:fillRect/>
          </a:stretch>
        </p:blipFill>
        <p:spPr>
          <a:xfrm>
            <a:off x="11307225" y="77548"/>
            <a:ext cx="682301" cy="695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Source Sans Pro"/>
              <a:buNone/>
              <a:defRPr b="1" sz="3600">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17"/>
          <p:cNvSpPr/>
          <p:nvPr/>
        </p:nvSpPr>
        <p:spPr>
          <a:xfrm>
            <a:off x="3789803" y="6742605"/>
            <a:ext cx="4363598" cy="115395"/>
          </a:xfrm>
          <a:prstGeom prst="rect">
            <a:avLst/>
          </a:prstGeom>
          <a:solidFill>
            <a:srgbClr val="07A3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17"/>
          <p:cNvSpPr/>
          <p:nvPr/>
        </p:nvSpPr>
        <p:spPr>
          <a:xfrm>
            <a:off x="8153401" y="6739251"/>
            <a:ext cx="4038600" cy="118749"/>
          </a:xfrm>
          <a:prstGeom prst="rect">
            <a:avLst/>
          </a:prstGeom>
          <a:solidFill>
            <a:srgbClr val="35E6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17"/>
          <p:cNvSpPr/>
          <p:nvPr/>
        </p:nvSpPr>
        <p:spPr>
          <a:xfrm>
            <a:off x="1" y="6742605"/>
            <a:ext cx="3789801" cy="115395"/>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with medium confidence" id="36" name="Google Shape;36;p17"/>
          <p:cNvPicPr preferRelativeResize="0"/>
          <p:nvPr/>
        </p:nvPicPr>
        <p:blipFill rotWithShape="1">
          <a:blip r:embed="rId2">
            <a:alphaModFix/>
          </a:blip>
          <a:srcRect b="0" l="0" r="0" t="0"/>
          <a:stretch/>
        </p:blipFill>
        <p:spPr>
          <a:xfrm>
            <a:off x="10709454" y="138933"/>
            <a:ext cx="571356" cy="595163"/>
          </a:xfrm>
          <a:prstGeom prst="rect">
            <a:avLst/>
          </a:prstGeom>
          <a:noFill/>
          <a:ln>
            <a:noFill/>
          </a:ln>
        </p:spPr>
      </p:pic>
      <p:pic>
        <p:nvPicPr>
          <p:cNvPr id="37" name="Google Shape;37;p17"/>
          <p:cNvPicPr preferRelativeResize="0"/>
          <p:nvPr/>
        </p:nvPicPr>
        <p:blipFill>
          <a:blip r:embed="rId3">
            <a:alphaModFix/>
          </a:blip>
          <a:stretch>
            <a:fillRect/>
          </a:stretch>
        </p:blipFill>
        <p:spPr>
          <a:xfrm>
            <a:off x="11307225" y="77548"/>
            <a:ext cx="682301" cy="6954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18"/>
          <p:cNvSpPr/>
          <p:nvPr/>
        </p:nvSpPr>
        <p:spPr>
          <a:xfrm>
            <a:off x="0" y="0"/>
            <a:ext cx="12192000" cy="6858000"/>
          </a:xfrm>
          <a:prstGeom prst="rect">
            <a:avLst/>
          </a:prstGeom>
          <a:solidFill>
            <a:srgbClr val="07A3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Source Sans Pro"/>
              <a:buNone/>
              <a:defRPr b="1" sz="6000">
                <a:solidFill>
                  <a:schemeClr val="lt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3"/>
          <p:cNvSpPr/>
          <p:nvPr>
            <p:ph idx="2" type="pic"/>
          </p:nvPr>
        </p:nvSpPr>
        <p:spPr>
          <a:xfrm>
            <a:off x="5183188" y="987425"/>
            <a:ext cx="6172200" cy="4873625"/>
          </a:xfrm>
          <a:prstGeom prst="rect">
            <a:avLst/>
          </a:prstGeom>
          <a:noFill/>
          <a:ln>
            <a:noFill/>
          </a:ln>
        </p:spPr>
      </p:sp>
      <p:sp>
        <p:nvSpPr>
          <p:cNvPr id="76" name="Google Shape;76;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
          <p:cNvSpPr/>
          <p:nvPr/>
        </p:nvSpPr>
        <p:spPr>
          <a:xfrm>
            <a:off x="-1" y="3533121"/>
            <a:ext cx="12192000" cy="3354303"/>
          </a:xfrm>
          <a:prstGeom prst="rect">
            <a:avLst/>
          </a:prstGeom>
          <a:solidFill>
            <a:srgbClr val="07A3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1"/>
          <p:cNvSpPr/>
          <p:nvPr/>
        </p:nvSpPr>
        <p:spPr>
          <a:xfrm>
            <a:off x="3233598" y="4171762"/>
            <a:ext cx="5878357" cy="202701"/>
          </a:xfrm>
          <a:custGeom>
            <a:rect b="b" l="l" r="r" t="t"/>
            <a:pathLst>
              <a:path extrusionOk="0" h="57150" w="16573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 name="Google Shape;100;p1"/>
          <p:cNvSpPr/>
          <p:nvPr/>
        </p:nvSpPr>
        <p:spPr>
          <a:xfrm>
            <a:off x="3768303" y="1196034"/>
            <a:ext cx="4662146" cy="3040531"/>
          </a:xfrm>
          <a:custGeom>
            <a:rect b="b" l="l" r="r" t="t"/>
            <a:pathLst>
              <a:path extrusionOk="0" h="857250" w="13144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 name="Google Shape;101;p1"/>
          <p:cNvSpPr/>
          <p:nvPr/>
        </p:nvSpPr>
        <p:spPr>
          <a:xfrm>
            <a:off x="3967629" y="1381846"/>
            <a:ext cx="4256742" cy="2601343"/>
          </a:xfrm>
          <a:custGeom>
            <a:rect b="b" l="l" r="r" t="t"/>
            <a:pathLst>
              <a:path extrusionOk="0" h="733425" w="1200150">
                <a:moveTo>
                  <a:pt x="7144" y="7144"/>
                </a:moveTo>
                <a:lnTo>
                  <a:pt x="1196816" y="7144"/>
                </a:lnTo>
                <a:lnTo>
                  <a:pt x="1196816" y="730091"/>
                </a:lnTo>
                <a:lnTo>
                  <a:pt x="7144" y="730091"/>
                </a:lnTo>
                <a:close/>
              </a:path>
            </a:pathLst>
          </a:custGeom>
          <a:solidFill>
            <a:srgbClr val="07A39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 name="Google Shape;102;p1"/>
          <p:cNvSpPr/>
          <p:nvPr/>
        </p:nvSpPr>
        <p:spPr>
          <a:xfrm>
            <a:off x="3126414" y="4118323"/>
            <a:ext cx="5945925" cy="236485"/>
          </a:xfrm>
          <a:custGeom>
            <a:rect b="b" l="l" r="r" t="t"/>
            <a:pathLst>
              <a:path extrusionOk="0" h="66675" w="167640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3" name="Google Shape;103;p1"/>
          <p:cNvSpPr/>
          <p:nvPr/>
        </p:nvSpPr>
        <p:spPr>
          <a:xfrm>
            <a:off x="5689248" y="4144300"/>
            <a:ext cx="831684" cy="94595"/>
          </a:xfrm>
          <a:custGeom>
            <a:rect b="b" l="l" r="r" t="t"/>
            <a:pathLst>
              <a:path extrusionOk="0" h="184076" w="1618413">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4" name="Google Shape;104;p1"/>
          <p:cNvGrpSpPr/>
          <p:nvPr/>
        </p:nvGrpSpPr>
        <p:grpSpPr>
          <a:xfrm>
            <a:off x="3409111" y="4230605"/>
            <a:ext cx="212718" cy="59222"/>
            <a:chOff x="5955" y="6353672"/>
            <a:chExt cx="413937" cy="115242"/>
          </a:xfrm>
        </p:grpSpPr>
        <p:sp>
          <p:nvSpPr>
            <p:cNvPr id="105" name="Google Shape;105;p1"/>
            <p:cNvSpPr/>
            <p:nvPr/>
          </p:nvSpPr>
          <p:spPr>
            <a:xfrm>
              <a:off x="5955" y="6353672"/>
              <a:ext cx="413937" cy="115242"/>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p1"/>
            <p:cNvSpPr/>
            <p:nvPr/>
          </p:nvSpPr>
          <p:spPr>
            <a:xfrm>
              <a:off x="99417" y="6382279"/>
              <a:ext cx="227012" cy="55272"/>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07" name="Google Shape;107;p1"/>
          <p:cNvGrpSpPr/>
          <p:nvPr/>
        </p:nvGrpSpPr>
        <p:grpSpPr>
          <a:xfrm>
            <a:off x="8472810" y="4229897"/>
            <a:ext cx="455300" cy="59222"/>
            <a:chOff x="5955" y="6353672"/>
            <a:chExt cx="413937" cy="115242"/>
          </a:xfrm>
        </p:grpSpPr>
        <p:sp>
          <p:nvSpPr>
            <p:cNvPr id="108" name="Google Shape;108;p1"/>
            <p:cNvSpPr/>
            <p:nvPr/>
          </p:nvSpPr>
          <p:spPr>
            <a:xfrm>
              <a:off x="5955" y="6353672"/>
              <a:ext cx="413937" cy="115242"/>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p1"/>
            <p:cNvSpPr/>
            <p:nvPr/>
          </p:nvSpPr>
          <p:spPr>
            <a:xfrm>
              <a:off x="84761" y="6382279"/>
              <a:ext cx="256326" cy="55272"/>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10" name="Google Shape;110;p1"/>
          <p:cNvSpPr txBox="1"/>
          <p:nvPr>
            <p:ph type="ctrTitle"/>
          </p:nvPr>
        </p:nvSpPr>
        <p:spPr>
          <a:xfrm>
            <a:off x="714285" y="4706771"/>
            <a:ext cx="10928410" cy="93248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5400"/>
              <a:buFont typeface="Open Sans"/>
              <a:buNone/>
            </a:pPr>
            <a:r>
              <a:rPr b="1" lang="en-US" sz="5400">
                <a:solidFill>
                  <a:schemeClr val="lt1"/>
                </a:solidFill>
                <a:latin typeface="Open Sans"/>
                <a:ea typeface="Open Sans"/>
                <a:cs typeface="Open Sans"/>
                <a:sym typeface="Open Sans"/>
              </a:rPr>
              <a:t>MENGENAL CKAN</a:t>
            </a:r>
            <a:endParaRPr b="1" sz="5400">
              <a:solidFill>
                <a:schemeClr val="lt1"/>
              </a:solidFill>
              <a:latin typeface="Open Sans"/>
              <a:ea typeface="Open Sans"/>
              <a:cs typeface="Open Sans"/>
              <a:sym typeface="Open Sans"/>
            </a:endParaRPr>
          </a:p>
        </p:txBody>
      </p:sp>
      <p:sp>
        <p:nvSpPr>
          <p:cNvPr id="111" name="Google Shape;111;p1"/>
          <p:cNvSpPr txBox="1"/>
          <p:nvPr>
            <p:ph idx="1" type="subTitle"/>
          </p:nvPr>
        </p:nvSpPr>
        <p:spPr>
          <a:xfrm>
            <a:off x="3695229" y="5732403"/>
            <a:ext cx="4798428" cy="69454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solidFill>
                  <a:schemeClr val="lt1"/>
                </a:solidFill>
                <a:latin typeface="Open Sans"/>
                <a:ea typeface="Open Sans"/>
                <a:cs typeface="Open Sans"/>
                <a:sym typeface="Open Sans"/>
              </a:rPr>
              <a:t>Eko Junirianto</a:t>
            </a:r>
            <a:endParaRPr>
              <a:solidFill>
                <a:schemeClr val="lt1"/>
              </a:solidFill>
              <a:latin typeface="Open Sans"/>
              <a:ea typeface="Open Sans"/>
              <a:cs typeface="Open Sans"/>
              <a:sym typeface="Open Sans"/>
            </a:endParaRPr>
          </a:p>
        </p:txBody>
      </p:sp>
      <p:pic>
        <p:nvPicPr>
          <p:cNvPr descr="Logo&#10;&#10;Description automatically generated with medium confidence" id="112" name="Google Shape;112;p1"/>
          <p:cNvPicPr preferRelativeResize="0"/>
          <p:nvPr/>
        </p:nvPicPr>
        <p:blipFill rotWithShape="1">
          <a:blip r:embed="rId3">
            <a:alphaModFix/>
          </a:blip>
          <a:srcRect b="0" l="0" r="0" t="0"/>
          <a:stretch/>
        </p:blipFill>
        <p:spPr>
          <a:xfrm>
            <a:off x="189597" y="175865"/>
            <a:ext cx="891069" cy="928197"/>
          </a:xfrm>
          <a:prstGeom prst="rect">
            <a:avLst/>
          </a:prstGeom>
          <a:noFill/>
          <a:ln>
            <a:noFill/>
          </a:ln>
        </p:spPr>
      </p:pic>
      <p:pic>
        <p:nvPicPr>
          <p:cNvPr id="113" name="Google Shape;113;p1"/>
          <p:cNvPicPr preferRelativeResize="0"/>
          <p:nvPr/>
        </p:nvPicPr>
        <p:blipFill>
          <a:blip r:embed="rId4">
            <a:alphaModFix/>
          </a:blip>
          <a:stretch>
            <a:fillRect/>
          </a:stretch>
        </p:blipFill>
        <p:spPr>
          <a:xfrm>
            <a:off x="1219875" y="101025"/>
            <a:ext cx="984051" cy="1003025"/>
          </a:xfrm>
          <a:prstGeom prst="rect">
            <a:avLst/>
          </a:prstGeom>
          <a:noFill/>
          <a:ln>
            <a:noFill/>
          </a:ln>
        </p:spPr>
      </p:pic>
      <p:pic>
        <p:nvPicPr>
          <p:cNvPr id="114" name="Google Shape;114;p1"/>
          <p:cNvPicPr preferRelativeResize="0"/>
          <p:nvPr/>
        </p:nvPicPr>
        <p:blipFill>
          <a:blip r:embed="rId5">
            <a:alphaModFix/>
          </a:blip>
          <a:stretch>
            <a:fillRect/>
          </a:stretch>
        </p:blipFill>
        <p:spPr>
          <a:xfrm>
            <a:off x="4689408" y="2323798"/>
            <a:ext cx="2978169" cy="10030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1325c6e077a_0_48"/>
          <p:cNvSpPr txBox="1"/>
          <p:nvPr/>
        </p:nvSpPr>
        <p:spPr>
          <a:xfrm>
            <a:off x="519806" y="323213"/>
            <a:ext cx="57741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Data Spasial</a:t>
            </a:r>
            <a:endParaRPr b="0" i="0" sz="3600" u="none" cap="none" strike="noStrike">
              <a:solidFill>
                <a:srgbClr val="000000"/>
              </a:solidFill>
              <a:latin typeface="Open Sans"/>
              <a:ea typeface="Open Sans"/>
              <a:cs typeface="Open Sans"/>
              <a:sym typeface="Open Sans"/>
            </a:endParaRPr>
          </a:p>
        </p:txBody>
      </p:sp>
      <p:pic>
        <p:nvPicPr>
          <p:cNvPr id="198" name="Google Shape;198;g1325c6e077a_0_48"/>
          <p:cNvPicPr preferRelativeResize="0"/>
          <p:nvPr/>
        </p:nvPicPr>
        <p:blipFill>
          <a:blip r:embed="rId3">
            <a:alphaModFix/>
          </a:blip>
          <a:stretch>
            <a:fillRect/>
          </a:stretch>
        </p:blipFill>
        <p:spPr>
          <a:xfrm>
            <a:off x="175900" y="1452463"/>
            <a:ext cx="4572000" cy="3429000"/>
          </a:xfrm>
          <a:prstGeom prst="rect">
            <a:avLst/>
          </a:prstGeom>
          <a:noFill/>
          <a:ln cap="flat" cmpd="sng" w="9525">
            <a:solidFill>
              <a:schemeClr val="dk2"/>
            </a:solidFill>
            <a:prstDash val="solid"/>
            <a:round/>
            <a:headEnd len="sm" w="sm" type="none"/>
            <a:tailEnd len="sm" w="sm" type="none"/>
          </a:ln>
        </p:spPr>
      </p:pic>
      <p:pic>
        <p:nvPicPr>
          <p:cNvPr id="199" name="Google Shape;199;g1325c6e077a_0_48"/>
          <p:cNvPicPr preferRelativeResize="0"/>
          <p:nvPr/>
        </p:nvPicPr>
        <p:blipFill>
          <a:blip r:embed="rId4">
            <a:alphaModFix/>
          </a:blip>
          <a:stretch>
            <a:fillRect/>
          </a:stretch>
        </p:blipFill>
        <p:spPr>
          <a:xfrm>
            <a:off x="4888575" y="994488"/>
            <a:ext cx="7139301" cy="553056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1325c6e077a_0_64"/>
          <p:cNvSpPr txBox="1"/>
          <p:nvPr/>
        </p:nvSpPr>
        <p:spPr>
          <a:xfrm>
            <a:off x="519806" y="323213"/>
            <a:ext cx="57741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Data Link / URL</a:t>
            </a:r>
            <a:endParaRPr b="0" i="0" sz="3600" u="none" cap="none" strike="noStrike">
              <a:solidFill>
                <a:srgbClr val="000000"/>
              </a:solidFill>
              <a:latin typeface="Open Sans"/>
              <a:ea typeface="Open Sans"/>
              <a:cs typeface="Open Sans"/>
              <a:sym typeface="Open Sans"/>
            </a:endParaRPr>
          </a:p>
        </p:txBody>
      </p:sp>
      <p:pic>
        <p:nvPicPr>
          <p:cNvPr id="205" name="Google Shape;205;g1325c6e077a_0_64"/>
          <p:cNvPicPr preferRelativeResize="0"/>
          <p:nvPr/>
        </p:nvPicPr>
        <p:blipFill rotWithShape="1">
          <a:blip r:embed="rId3">
            <a:alphaModFix/>
          </a:blip>
          <a:srcRect b="20337" l="0" r="0" t="13907"/>
          <a:stretch/>
        </p:blipFill>
        <p:spPr>
          <a:xfrm>
            <a:off x="128900" y="1714500"/>
            <a:ext cx="11468100" cy="739025"/>
          </a:xfrm>
          <a:prstGeom prst="rect">
            <a:avLst/>
          </a:prstGeom>
          <a:noFill/>
          <a:ln cap="flat" cmpd="sng" w="9525">
            <a:solidFill>
              <a:schemeClr val="dk2"/>
            </a:solidFill>
            <a:prstDash val="solid"/>
            <a:round/>
            <a:headEnd len="sm" w="sm" type="none"/>
            <a:tailEnd len="sm" w="sm" type="none"/>
          </a:ln>
        </p:spPr>
      </p:pic>
      <p:pic>
        <p:nvPicPr>
          <p:cNvPr id="206" name="Google Shape;206;g1325c6e077a_0_64"/>
          <p:cNvPicPr preferRelativeResize="0"/>
          <p:nvPr/>
        </p:nvPicPr>
        <p:blipFill>
          <a:blip r:embed="rId4">
            <a:alphaModFix/>
          </a:blip>
          <a:stretch>
            <a:fillRect/>
          </a:stretch>
        </p:blipFill>
        <p:spPr>
          <a:xfrm>
            <a:off x="2700650" y="3175063"/>
            <a:ext cx="7219950" cy="8953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0" name="Shape 210"/>
        <p:cNvGrpSpPr/>
        <p:nvPr/>
      </p:nvGrpSpPr>
      <p:grpSpPr>
        <a:xfrm>
          <a:off x="0" y="0"/>
          <a:ext cx="0" cy="0"/>
          <a:chOff x="0" y="0"/>
          <a:chExt cx="0" cy="0"/>
        </a:xfrm>
      </p:grpSpPr>
      <p:sp>
        <p:nvSpPr>
          <p:cNvPr id="211" name="Google Shape;211;g1325c6e077a_0_12"/>
          <p:cNvSpPr txBox="1"/>
          <p:nvPr/>
        </p:nvSpPr>
        <p:spPr>
          <a:xfrm>
            <a:off x="637231" y="945613"/>
            <a:ext cx="57741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Masalah</a:t>
            </a:r>
            <a:r>
              <a:rPr b="1" lang="en-US" sz="3600">
                <a:latin typeface="Open Sans"/>
                <a:ea typeface="Open Sans"/>
                <a:cs typeface="Open Sans"/>
                <a:sym typeface="Open Sans"/>
              </a:rPr>
              <a:t> Perbedaan Data</a:t>
            </a:r>
            <a:endParaRPr b="0" i="0" sz="3600" u="none" cap="none" strike="noStrike">
              <a:solidFill>
                <a:srgbClr val="000000"/>
              </a:solidFill>
              <a:latin typeface="Open Sans"/>
              <a:ea typeface="Open Sans"/>
              <a:cs typeface="Open Sans"/>
              <a:sym typeface="Open Sans"/>
            </a:endParaRPr>
          </a:p>
        </p:txBody>
      </p:sp>
      <p:sp>
        <p:nvSpPr>
          <p:cNvPr id="212" name="Google Shape;212;g1325c6e077a_0_12"/>
          <p:cNvSpPr txBox="1"/>
          <p:nvPr/>
        </p:nvSpPr>
        <p:spPr>
          <a:xfrm>
            <a:off x="626719" y="1916496"/>
            <a:ext cx="5953800" cy="3016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800"/>
              <a:buFont typeface="Arial"/>
              <a:buNone/>
            </a:pPr>
            <a:r>
              <a:rPr b="1" lang="en-US" sz="2800">
                <a:latin typeface="Open Sans"/>
                <a:ea typeface="Open Sans"/>
                <a:cs typeface="Open Sans"/>
                <a:sym typeface="Open Sans"/>
              </a:rPr>
              <a:t>Perbedaan Data</a:t>
            </a:r>
            <a:endParaRPr b="0" i="0" sz="2800" u="none" cap="none" strike="noStrike">
              <a:solidFill>
                <a:srgbClr val="000000"/>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2800"/>
              <a:buFont typeface="Arial"/>
              <a:buNone/>
            </a:pPr>
            <a:r>
              <a:rPr lang="en-US" sz="2800">
                <a:latin typeface="Open Sans"/>
                <a:ea typeface="Open Sans"/>
                <a:cs typeface="Open Sans"/>
                <a:sym typeface="Open Sans"/>
              </a:rPr>
              <a:t>Perbedaan data sering kali menjadi penghambat dalam menyiapkan media/aplikasi untuk menyimpan data tersebut</a:t>
            </a:r>
            <a:endParaRPr b="0" i="0" sz="2800" u="none" cap="none" strike="noStrike">
              <a:solidFill>
                <a:srgbClr val="000000"/>
              </a:solidFill>
              <a:latin typeface="Open Sans"/>
              <a:ea typeface="Open Sans"/>
              <a:cs typeface="Open Sans"/>
              <a:sym typeface="Open Sans"/>
            </a:endParaRPr>
          </a:p>
        </p:txBody>
      </p:sp>
      <p:sp>
        <p:nvSpPr>
          <p:cNvPr id="213" name="Google Shape;213;g1325c6e077a_0_12"/>
          <p:cNvSpPr/>
          <p:nvPr/>
        </p:nvSpPr>
        <p:spPr>
          <a:xfrm>
            <a:off x="7523004" y="1168517"/>
            <a:ext cx="4045360" cy="913006"/>
          </a:xfrm>
          <a:custGeom>
            <a:rect b="b" l="l" r="r" t="t"/>
            <a:pathLst>
              <a:path extrusionOk="0" h="1233792" w="7066131">
                <a:moveTo>
                  <a:pt x="6941671" y="1233792"/>
                </a:moveTo>
                <a:lnTo>
                  <a:pt x="124460" y="1233792"/>
                </a:lnTo>
                <a:cubicBezTo>
                  <a:pt x="55880" y="1233792"/>
                  <a:pt x="0" y="1177912"/>
                  <a:pt x="0" y="1109332"/>
                </a:cubicBezTo>
                <a:lnTo>
                  <a:pt x="0" y="124460"/>
                </a:lnTo>
                <a:cubicBezTo>
                  <a:pt x="0" y="55880"/>
                  <a:pt x="55880" y="0"/>
                  <a:pt x="124460" y="0"/>
                </a:cubicBezTo>
                <a:lnTo>
                  <a:pt x="6941671" y="0"/>
                </a:lnTo>
                <a:cubicBezTo>
                  <a:pt x="7010251" y="0"/>
                  <a:pt x="7066131" y="55880"/>
                  <a:pt x="7066131" y="124460"/>
                </a:cubicBezTo>
                <a:lnTo>
                  <a:pt x="7066131" y="1109332"/>
                </a:lnTo>
                <a:cubicBezTo>
                  <a:pt x="7066131" y="1177912"/>
                  <a:pt x="7010251" y="1233792"/>
                  <a:pt x="6941671" y="123379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Open Sans"/>
                <a:ea typeface="Open Sans"/>
                <a:cs typeface="Open Sans"/>
                <a:sym typeface="Open Sans"/>
              </a:rPr>
              <a:t>Bentuk</a:t>
            </a:r>
            <a:r>
              <a:rPr b="1" i="0" lang="en-US" sz="2000" u="none" cap="none" strike="noStrike">
                <a:solidFill>
                  <a:schemeClr val="lt1"/>
                </a:solidFill>
                <a:latin typeface="Open Sans"/>
                <a:ea typeface="Open Sans"/>
                <a:cs typeface="Open Sans"/>
                <a:sym typeface="Open Sans"/>
              </a:rPr>
              <a:t> </a:t>
            </a:r>
            <a:r>
              <a:rPr b="1" lang="en-US" sz="2000">
                <a:solidFill>
                  <a:schemeClr val="lt1"/>
                </a:solidFill>
                <a:latin typeface="Open Sans"/>
                <a:ea typeface="Open Sans"/>
                <a:cs typeface="Open Sans"/>
                <a:sym typeface="Open Sans"/>
              </a:rPr>
              <a:t>Data</a:t>
            </a:r>
            <a:endParaRPr b="1" i="0" sz="2000" u="none" cap="none" strike="noStrike">
              <a:solidFill>
                <a:schemeClr val="lt1"/>
              </a:solidFill>
              <a:latin typeface="Open Sans"/>
              <a:ea typeface="Open Sans"/>
              <a:cs typeface="Open Sans"/>
              <a:sym typeface="Open Sans"/>
            </a:endParaRPr>
          </a:p>
        </p:txBody>
      </p:sp>
      <p:sp>
        <p:nvSpPr>
          <p:cNvPr id="214" name="Google Shape;214;g1325c6e077a_0_12"/>
          <p:cNvSpPr/>
          <p:nvPr/>
        </p:nvSpPr>
        <p:spPr>
          <a:xfrm>
            <a:off x="7523004" y="2208640"/>
            <a:ext cx="647971" cy="682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Open Sans"/>
                <a:ea typeface="Open Sans"/>
                <a:cs typeface="Open Sans"/>
                <a:sym typeface="Open Sans"/>
              </a:rPr>
              <a:t>1</a:t>
            </a:r>
            <a:endParaRPr b="1" i="0" sz="2000" u="none" cap="none" strike="noStrike">
              <a:solidFill>
                <a:schemeClr val="lt1"/>
              </a:solidFill>
              <a:latin typeface="Open Sans"/>
              <a:ea typeface="Open Sans"/>
              <a:cs typeface="Open Sans"/>
              <a:sym typeface="Open Sans"/>
            </a:endParaRPr>
          </a:p>
        </p:txBody>
      </p:sp>
      <p:sp>
        <p:nvSpPr>
          <p:cNvPr id="215" name="Google Shape;215;g1325c6e077a_0_12"/>
          <p:cNvSpPr/>
          <p:nvPr/>
        </p:nvSpPr>
        <p:spPr>
          <a:xfrm>
            <a:off x="8293748" y="2213846"/>
            <a:ext cx="3271424" cy="638487"/>
          </a:xfrm>
          <a:custGeom>
            <a:rect b="b" l="l" r="r" t="t"/>
            <a:pathLst>
              <a:path extrusionOk="0" h="1233792" w="5429749">
                <a:moveTo>
                  <a:pt x="5305289" y="1233792"/>
                </a:moveTo>
                <a:lnTo>
                  <a:pt x="124460" y="1233792"/>
                </a:lnTo>
                <a:cubicBezTo>
                  <a:pt x="55880" y="1233792"/>
                  <a:pt x="0" y="1177912"/>
                  <a:pt x="0" y="1109332"/>
                </a:cubicBezTo>
                <a:lnTo>
                  <a:pt x="0" y="124460"/>
                </a:lnTo>
                <a:cubicBezTo>
                  <a:pt x="0" y="55880"/>
                  <a:pt x="55880" y="0"/>
                  <a:pt x="124460" y="0"/>
                </a:cubicBezTo>
                <a:lnTo>
                  <a:pt x="5305289" y="0"/>
                </a:lnTo>
                <a:cubicBezTo>
                  <a:pt x="5373869" y="0"/>
                  <a:pt x="5429749" y="55880"/>
                  <a:pt x="5429749" y="124460"/>
                </a:cubicBezTo>
                <a:lnTo>
                  <a:pt x="5429749" y="1109332"/>
                </a:lnTo>
                <a:cubicBezTo>
                  <a:pt x="5429749" y="1177912"/>
                  <a:pt x="5373869" y="1233792"/>
                  <a:pt x="5305289" y="1233792"/>
                </a:cubicBezTo>
                <a:close/>
              </a:path>
            </a:pathLst>
          </a:custGeom>
          <a:solidFill>
            <a:srgbClr val="EDF0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Tabulasi /Tabel</a:t>
            </a:r>
            <a:endParaRPr b="0" i="0" sz="2000" u="none" cap="none" strike="noStrike">
              <a:solidFill>
                <a:srgbClr val="000000"/>
              </a:solidFill>
              <a:latin typeface="Open Sans"/>
              <a:ea typeface="Open Sans"/>
              <a:cs typeface="Open Sans"/>
              <a:sym typeface="Open Sans"/>
            </a:endParaRPr>
          </a:p>
        </p:txBody>
      </p:sp>
      <p:sp>
        <p:nvSpPr>
          <p:cNvPr id="216" name="Google Shape;216;g1325c6e077a_0_12"/>
          <p:cNvSpPr/>
          <p:nvPr/>
        </p:nvSpPr>
        <p:spPr>
          <a:xfrm>
            <a:off x="7523004" y="2953089"/>
            <a:ext cx="647971" cy="682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Open Sans"/>
                <a:ea typeface="Open Sans"/>
                <a:cs typeface="Open Sans"/>
                <a:sym typeface="Open Sans"/>
              </a:rPr>
              <a:t>2</a:t>
            </a:r>
            <a:endParaRPr b="1" i="0" sz="2000" u="none" cap="none" strike="noStrike">
              <a:solidFill>
                <a:schemeClr val="lt1"/>
              </a:solidFill>
              <a:latin typeface="Open Sans"/>
              <a:ea typeface="Open Sans"/>
              <a:cs typeface="Open Sans"/>
              <a:sym typeface="Open Sans"/>
            </a:endParaRPr>
          </a:p>
        </p:txBody>
      </p:sp>
      <p:sp>
        <p:nvSpPr>
          <p:cNvPr id="217" name="Google Shape;217;g1325c6e077a_0_12"/>
          <p:cNvSpPr/>
          <p:nvPr/>
        </p:nvSpPr>
        <p:spPr>
          <a:xfrm>
            <a:off x="8293748" y="2958295"/>
            <a:ext cx="3271424" cy="638487"/>
          </a:xfrm>
          <a:custGeom>
            <a:rect b="b" l="l" r="r" t="t"/>
            <a:pathLst>
              <a:path extrusionOk="0" h="1233792" w="5429749">
                <a:moveTo>
                  <a:pt x="5305289" y="1233792"/>
                </a:moveTo>
                <a:lnTo>
                  <a:pt x="124460" y="1233792"/>
                </a:lnTo>
                <a:cubicBezTo>
                  <a:pt x="55880" y="1233792"/>
                  <a:pt x="0" y="1177912"/>
                  <a:pt x="0" y="1109332"/>
                </a:cubicBezTo>
                <a:lnTo>
                  <a:pt x="0" y="124460"/>
                </a:lnTo>
                <a:cubicBezTo>
                  <a:pt x="0" y="55880"/>
                  <a:pt x="55880" y="0"/>
                  <a:pt x="124460" y="0"/>
                </a:cubicBezTo>
                <a:lnTo>
                  <a:pt x="5305289" y="0"/>
                </a:lnTo>
                <a:cubicBezTo>
                  <a:pt x="5373869" y="0"/>
                  <a:pt x="5429749" y="55880"/>
                  <a:pt x="5429749" y="124460"/>
                </a:cubicBezTo>
                <a:lnTo>
                  <a:pt x="5429749" y="1109332"/>
                </a:lnTo>
                <a:cubicBezTo>
                  <a:pt x="5429749" y="1177912"/>
                  <a:pt x="5373869" y="1233792"/>
                  <a:pt x="5305289" y="1233792"/>
                </a:cubicBezTo>
                <a:close/>
              </a:path>
            </a:pathLst>
          </a:custGeom>
          <a:solidFill>
            <a:srgbClr val="EDF0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Media Gambar/Video</a:t>
            </a:r>
            <a:endParaRPr b="0" i="0" sz="2000" u="none" cap="none" strike="noStrike">
              <a:solidFill>
                <a:srgbClr val="000000"/>
              </a:solidFill>
              <a:latin typeface="Open Sans"/>
              <a:ea typeface="Open Sans"/>
              <a:cs typeface="Open Sans"/>
              <a:sym typeface="Open Sans"/>
            </a:endParaRPr>
          </a:p>
        </p:txBody>
      </p:sp>
      <p:sp>
        <p:nvSpPr>
          <p:cNvPr id="218" name="Google Shape;218;g1325c6e077a_0_12"/>
          <p:cNvSpPr/>
          <p:nvPr/>
        </p:nvSpPr>
        <p:spPr>
          <a:xfrm>
            <a:off x="7523003" y="3715874"/>
            <a:ext cx="647971" cy="682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Open Sans"/>
                <a:ea typeface="Open Sans"/>
                <a:cs typeface="Open Sans"/>
                <a:sym typeface="Open Sans"/>
              </a:rPr>
              <a:t>3</a:t>
            </a:r>
            <a:endParaRPr b="1" i="0" sz="2000" u="none" cap="none" strike="noStrike">
              <a:solidFill>
                <a:schemeClr val="lt1"/>
              </a:solidFill>
              <a:latin typeface="Open Sans"/>
              <a:ea typeface="Open Sans"/>
              <a:cs typeface="Open Sans"/>
              <a:sym typeface="Open Sans"/>
            </a:endParaRPr>
          </a:p>
        </p:txBody>
      </p:sp>
      <p:sp>
        <p:nvSpPr>
          <p:cNvPr id="219" name="Google Shape;219;g1325c6e077a_0_12"/>
          <p:cNvSpPr/>
          <p:nvPr/>
        </p:nvSpPr>
        <p:spPr>
          <a:xfrm>
            <a:off x="8293747" y="3721080"/>
            <a:ext cx="3271424" cy="638487"/>
          </a:xfrm>
          <a:custGeom>
            <a:rect b="b" l="l" r="r" t="t"/>
            <a:pathLst>
              <a:path extrusionOk="0" h="1233792" w="5429749">
                <a:moveTo>
                  <a:pt x="5305289" y="1233792"/>
                </a:moveTo>
                <a:lnTo>
                  <a:pt x="124460" y="1233792"/>
                </a:lnTo>
                <a:cubicBezTo>
                  <a:pt x="55880" y="1233792"/>
                  <a:pt x="0" y="1177912"/>
                  <a:pt x="0" y="1109332"/>
                </a:cubicBezTo>
                <a:lnTo>
                  <a:pt x="0" y="124460"/>
                </a:lnTo>
                <a:cubicBezTo>
                  <a:pt x="0" y="55880"/>
                  <a:pt x="55880" y="0"/>
                  <a:pt x="124460" y="0"/>
                </a:cubicBezTo>
                <a:lnTo>
                  <a:pt x="5305289" y="0"/>
                </a:lnTo>
                <a:cubicBezTo>
                  <a:pt x="5373869" y="0"/>
                  <a:pt x="5429749" y="55880"/>
                  <a:pt x="5429749" y="124460"/>
                </a:cubicBezTo>
                <a:lnTo>
                  <a:pt x="5429749" y="1109332"/>
                </a:lnTo>
                <a:cubicBezTo>
                  <a:pt x="5429749" y="1177912"/>
                  <a:pt x="5373869" y="1233792"/>
                  <a:pt x="5305289" y="1233792"/>
                </a:cubicBezTo>
                <a:close/>
              </a:path>
            </a:pathLst>
          </a:custGeom>
          <a:solidFill>
            <a:srgbClr val="EDF0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Spasial</a:t>
            </a:r>
            <a:endParaRPr b="0" i="0" sz="1400" u="none" cap="none" strike="noStrike">
              <a:solidFill>
                <a:srgbClr val="000000"/>
              </a:solidFill>
              <a:latin typeface="Arial"/>
              <a:ea typeface="Arial"/>
              <a:cs typeface="Arial"/>
              <a:sym typeface="Arial"/>
            </a:endParaRPr>
          </a:p>
        </p:txBody>
      </p:sp>
      <p:sp>
        <p:nvSpPr>
          <p:cNvPr id="220" name="Google Shape;220;g1325c6e077a_0_12"/>
          <p:cNvSpPr/>
          <p:nvPr/>
        </p:nvSpPr>
        <p:spPr>
          <a:xfrm>
            <a:off x="7523003" y="4456258"/>
            <a:ext cx="647971" cy="682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Open Sans"/>
                <a:ea typeface="Open Sans"/>
                <a:cs typeface="Open Sans"/>
                <a:sym typeface="Open Sans"/>
              </a:rPr>
              <a:t>4</a:t>
            </a:r>
            <a:endParaRPr b="1" i="0" sz="2000" u="none" cap="none" strike="noStrike">
              <a:solidFill>
                <a:schemeClr val="lt1"/>
              </a:solidFill>
              <a:latin typeface="Open Sans"/>
              <a:ea typeface="Open Sans"/>
              <a:cs typeface="Open Sans"/>
              <a:sym typeface="Open Sans"/>
            </a:endParaRPr>
          </a:p>
        </p:txBody>
      </p:sp>
      <p:sp>
        <p:nvSpPr>
          <p:cNvPr id="221" name="Google Shape;221;g1325c6e077a_0_12"/>
          <p:cNvSpPr/>
          <p:nvPr/>
        </p:nvSpPr>
        <p:spPr>
          <a:xfrm>
            <a:off x="8293747" y="4461464"/>
            <a:ext cx="3271424" cy="638487"/>
          </a:xfrm>
          <a:custGeom>
            <a:rect b="b" l="l" r="r" t="t"/>
            <a:pathLst>
              <a:path extrusionOk="0" h="1233792" w="5429749">
                <a:moveTo>
                  <a:pt x="5305289" y="1233792"/>
                </a:moveTo>
                <a:lnTo>
                  <a:pt x="124460" y="1233792"/>
                </a:lnTo>
                <a:cubicBezTo>
                  <a:pt x="55880" y="1233792"/>
                  <a:pt x="0" y="1177912"/>
                  <a:pt x="0" y="1109332"/>
                </a:cubicBezTo>
                <a:lnTo>
                  <a:pt x="0" y="124460"/>
                </a:lnTo>
                <a:cubicBezTo>
                  <a:pt x="0" y="55880"/>
                  <a:pt x="55880" y="0"/>
                  <a:pt x="124460" y="0"/>
                </a:cubicBezTo>
                <a:lnTo>
                  <a:pt x="5305289" y="0"/>
                </a:lnTo>
                <a:cubicBezTo>
                  <a:pt x="5373869" y="0"/>
                  <a:pt x="5429749" y="55880"/>
                  <a:pt x="5429749" y="124460"/>
                </a:cubicBezTo>
                <a:lnTo>
                  <a:pt x="5429749" y="1109332"/>
                </a:lnTo>
                <a:cubicBezTo>
                  <a:pt x="5429749" y="1177912"/>
                  <a:pt x="5373869" y="1233792"/>
                  <a:pt x="5305289" y="1233792"/>
                </a:cubicBezTo>
                <a:close/>
              </a:path>
            </a:pathLst>
          </a:custGeom>
          <a:solidFill>
            <a:srgbClr val="EDF0F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000"/>
              <a:buFont typeface="Arial"/>
              <a:buNone/>
            </a:pPr>
            <a:r>
              <a:rPr lang="en-US" sz="2000">
                <a:solidFill>
                  <a:schemeClr val="dk1"/>
                </a:solidFill>
                <a:latin typeface="Open Sans"/>
                <a:ea typeface="Open Sans"/>
                <a:cs typeface="Open Sans"/>
                <a:sym typeface="Open Sans"/>
              </a:rPr>
              <a:t>File</a:t>
            </a:r>
            <a:endParaRPr/>
          </a:p>
        </p:txBody>
      </p:sp>
      <p:sp>
        <p:nvSpPr>
          <p:cNvPr id="222" name="Google Shape;222;g1325c6e077a_0_12"/>
          <p:cNvSpPr/>
          <p:nvPr/>
        </p:nvSpPr>
        <p:spPr>
          <a:xfrm>
            <a:off x="7523003" y="5258160"/>
            <a:ext cx="647971" cy="682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Open Sans"/>
                <a:ea typeface="Open Sans"/>
                <a:cs typeface="Open Sans"/>
                <a:sym typeface="Open Sans"/>
              </a:rPr>
              <a:t>5</a:t>
            </a:r>
            <a:endParaRPr b="1" i="0" sz="2000" u="none" cap="none" strike="noStrike">
              <a:solidFill>
                <a:schemeClr val="lt1"/>
              </a:solidFill>
              <a:latin typeface="Open Sans"/>
              <a:ea typeface="Open Sans"/>
              <a:cs typeface="Open Sans"/>
              <a:sym typeface="Open Sans"/>
            </a:endParaRPr>
          </a:p>
        </p:txBody>
      </p:sp>
      <p:sp>
        <p:nvSpPr>
          <p:cNvPr id="223" name="Google Shape;223;g1325c6e077a_0_12"/>
          <p:cNvSpPr/>
          <p:nvPr/>
        </p:nvSpPr>
        <p:spPr>
          <a:xfrm>
            <a:off x="8293747" y="5263366"/>
            <a:ext cx="3271424" cy="638487"/>
          </a:xfrm>
          <a:custGeom>
            <a:rect b="b" l="l" r="r" t="t"/>
            <a:pathLst>
              <a:path extrusionOk="0" h="1233792" w="5429749">
                <a:moveTo>
                  <a:pt x="5305289" y="1233792"/>
                </a:moveTo>
                <a:lnTo>
                  <a:pt x="124460" y="1233792"/>
                </a:lnTo>
                <a:cubicBezTo>
                  <a:pt x="55880" y="1233792"/>
                  <a:pt x="0" y="1177912"/>
                  <a:pt x="0" y="1109332"/>
                </a:cubicBezTo>
                <a:lnTo>
                  <a:pt x="0" y="124460"/>
                </a:lnTo>
                <a:cubicBezTo>
                  <a:pt x="0" y="55880"/>
                  <a:pt x="55880" y="0"/>
                  <a:pt x="124460" y="0"/>
                </a:cubicBezTo>
                <a:lnTo>
                  <a:pt x="5305289" y="0"/>
                </a:lnTo>
                <a:cubicBezTo>
                  <a:pt x="5373869" y="0"/>
                  <a:pt x="5429749" y="55880"/>
                  <a:pt x="5429749" y="124460"/>
                </a:cubicBezTo>
                <a:lnTo>
                  <a:pt x="5429749" y="1109332"/>
                </a:lnTo>
                <a:cubicBezTo>
                  <a:pt x="5429749" y="1177912"/>
                  <a:pt x="5373869" y="1233792"/>
                  <a:pt x="5305289" y="1233792"/>
                </a:cubicBezTo>
                <a:close/>
              </a:path>
            </a:pathLst>
          </a:custGeom>
          <a:solidFill>
            <a:srgbClr val="EDF0F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000"/>
              <a:buFont typeface="Arial"/>
              <a:buNone/>
            </a:pPr>
            <a:r>
              <a:rPr lang="en-US" sz="2000">
                <a:solidFill>
                  <a:schemeClr val="dk1"/>
                </a:solidFill>
                <a:latin typeface="Open Sans"/>
                <a:ea typeface="Open Sans"/>
                <a:cs typeface="Open Sans"/>
                <a:sym typeface="Open Sans"/>
              </a:rPr>
              <a:t>Link / URL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
          <p:cNvSpPr/>
          <p:nvPr/>
        </p:nvSpPr>
        <p:spPr>
          <a:xfrm>
            <a:off x="379175" y="1455732"/>
            <a:ext cx="893803" cy="897809"/>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7A39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Open Sans"/>
                <a:ea typeface="Open Sans"/>
                <a:cs typeface="Open Sans"/>
                <a:sym typeface="Open Sans"/>
              </a:rPr>
              <a:t>1</a:t>
            </a:r>
            <a:endParaRPr b="1" i="0" sz="1800" u="none" cap="none" strike="noStrike">
              <a:solidFill>
                <a:schemeClr val="lt1"/>
              </a:solidFill>
              <a:latin typeface="Open Sans"/>
              <a:ea typeface="Open Sans"/>
              <a:cs typeface="Open Sans"/>
              <a:sym typeface="Open Sans"/>
            </a:endParaRPr>
          </a:p>
        </p:txBody>
      </p:sp>
      <p:sp>
        <p:nvSpPr>
          <p:cNvPr id="229" name="Google Shape;229;p3"/>
          <p:cNvSpPr txBox="1"/>
          <p:nvPr>
            <p:ph type="title"/>
          </p:nvPr>
        </p:nvSpPr>
        <p:spPr>
          <a:xfrm>
            <a:off x="302975" y="212437"/>
            <a:ext cx="10515600" cy="85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Open Sans"/>
              <a:buNone/>
            </a:pPr>
            <a:r>
              <a:rPr lang="en-US">
                <a:latin typeface="Open Sans"/>
                <a:ea typeface="Open Sans"/>
                <a:cs typeface="Open Sans"/>
                <a:sym typeface="Open Sans"/>
              </a:rPr>
              <a:t>MASALAH DALAM PENGUMPULAN DATA</a:t>
            </a:r>
            <a:endParaRPr>
              <a:latin typeface="Open Sans"/>
              <a:ea typeface="Open Sans"/>
              <a:cs typeface="Open Sans"/>
              <a:sym typeface="Open Sans"/>
            </a:endParaRPr>
          </a:p>
        </p:txBody>
      </p:sp>
      <p:sp>
        <p:nvSpPr>
          <p:cNvPr id="230" name="Google Shape;230;p3"/>
          <p:cNvSpPr/>
          <p:nvPr/>
        </p:nvSpPr>
        <p:spPr>
          <a:xfrm>
            <a:off x="389719" y="3962382"/>
            <a:ext cx="893803" cy="897809"/>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7A39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Open Sans"/>
                <a:ea typeface="Open Sans"/>
                <a:cs typeface="Open Sans"/>
                <a:sym typeface="Open Sans"/>
              </a:rPr>
              <a:t>2</a:t>
            </a:r>
            <a:endParaRPr b="1" i="0" sz="1400" u="none" cap="none" strike="noStrike">
              <a:solidFill>
                <a:schemeClr val="lt1"/>
              </a:solidFill>
              <a:latin typeface="Open Sans"/>
              <a:ea typeface="Open Sans"/>
              <a:cs typeface="Open Sans"/>
              <a:sym typeface="Open Sans"/>
            </a:endParaRPr>
          </a:p>
        </p:txBody>
      </p:sp>
      <p:grpSp>
        <p:nvGrpSpPr>
          <p:cNvPr id="231" name="Google Shape;231;p3"/>
          <p:cNvGrpSpPr/>
          <p:nvPr/>
        </p:nvGrpSpPr>
        <p:grpSpPr>
          <a:xfrm>
            <a:off x="1007163" y="4543250"/>
            <a:ext cx="4919037" cy="1788306"/>
            <a:chOff x="332050" y="4129018"/>
            <a:chExt cx="4919037" cy="1788306"/>
          </a:xfrm>
        </p:grpSpPr>
        <p:sp>
          <p:nvSpPr>
            <p:cNvPr id="232" name="Google Shape;232;p3"/>
            <p:cNvSpPr/>
            <p:nvPr/>
          </p:nvSpPr>
          <p:spPr>
            <a:xfrm>
              <a:off x="332050" y="4129018"/>
              <a:ext cx="4919037" cy="1788306"/>
            </a:xfrm>
            <a:custGeom>
              <a:rect b="b" l="l" r="r" t="t"/>
              <a:pathLst>
                <a:path extrusionOk="0" h="1579849" w="4820639">
                  <a:moveTo>
                    <a:pt x="4696179" y="1579849"/>
                  </a:moveTo>
                  <a:lnTo>
                    <a:pt x="124460" y="1579849"/>
                  </a:lnTo>
                  <a:cubicBezTo>
                    <a:pt x="55880" y="1579849"/>
                    <a:pt x="0" y="1523969"/>
                    <a:pt x="0" y="1455389"/>
                  </a:cubicBezTo>
                  <a:lnTo>
                    <a:pt x="0" y="124460"/>
                  </a:lnTo>
                  <a:cubicBezTo>
                    <a:pt x="0" y="55880"/>
                    <a:pt x="55880" y="0"/>
                    <a:pt x="124460" y="0"/>
                  </a:cubicBezTo>
                  <a:lnTo>
                    <a:pt x="4696179" y="0"/>
                  </a:lnTo>
                  <a:cubicBezTo>
                    <a:pt x="4764759" y="0"/>
                    <a:pt x="4820639" y="55880"/>
                    <a:pt x="4820639" y="124460"/>
                  </a:cubicBezTo>
                  <a:lnTo>
                    <a:pt x="4820639" y="1455389"/>
                  </a:lnTo>
                  <a:cubicBezTo>
                    <a:pt x="4820639" y="1523969"/>
                    <a:pt x="4764759" y="1579849"/>
                    <a:pt x="4696179" y="1579849"/>
                  </a:cubicBezTo>
                  <a:close/>
                </a:path>
              </a:pathLst>
            </a:custGeom>
            <a:solidFill>
              <a:srgbClr val="EDF0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233" name="Google Shape;233;p3"/>
            <p:cNvSpPr txBox="1"/>
            <p:nvPr/>
          </p:nvSpPr>
          <p:spPr>
            <a:xfrm>
              <a:off x="608410" y="4257870"/>
              <a:ext cx="4362900" cy="1440600"/>
            </a:xfrm>
            <a:prstGeom prst="rect">
              <a:avLst/>
            </a:prstGeom>
            <a:noFill/>
            <a:ln>
              <a:noFill/>
            </a:ln>
          </p:spPr>
          <p:txBody>
            <a:bodyPr anchorCtr="0" anchor="t" bIns="0" lIns="0" spcFirstLastPara="1" rIns="0" wrap="square" tIns="0">
              <a:spAutoFit/>
            </a:bodyPr>
            <a:lstStyle/>
            <a:p>
              <a:pPr indent="0" lvl="0" marL="0" marR="0" rtl="0" algn="l">
                <a:lnSpc>
                  <a:spcPct val="139983"/>
                </a:lnSpc>
                <a:spcBef>
                  <a:spcPts val="0"/>
                </a:spcBef>
                <a:spcAft>
                  <a:spcPts val="0"/>
                </a:spcAft>
                <a:buClr>
                  <a:srgbClr val="000000"/>
                </a:buClr>
                <a:buSzPts val="1800"/>
                <a:buFont typeface="Arial"/>
                <a:buNone/>
              </a:pPr>
              <a:r>
                <a:rPr lang="en-US" sz="1800">
                  <a:latin typeface="Open Sans"/>
                  <a:ea typeface="Open Sans"/>
                  <a:cs typeface="Open Sans"/>
                  <a:sym typeface="Open Sans"/>
                </a:rPr>
                <a:t>Data yang tersebar memerlukan media penyimpanan yang mampu </a:t>
              </a:r>
              <a:r>
                <a:rPr b="1" lang="en-US" sz="1800">
                  <a:latin typeface="Open Sans"/>
                  <a:ea typeface="Open Sans"/>
                  <a:cs typeface="Open Sans"/>
                  <a:sym typeface="Open Sans"/>
                </a:rPr>
                <a:t>menampung, menampilkan dan memvisualisasikan</a:t>
              </a:r>
              <a:r>
                <a:rPr lang="en-US" sz="1800">
                  <a:latin typeface="Open Sans"/>
                  <a:ea typeface="Open Sans"/>
                  <a:cs typeface="Open Sans"/>
                  <a:sym typeface="Open Sans"/>
                </a:rPr>
                <a:t> data tersebut </a:t>
              </a:r>
              <a:endParaRPr b="0" i="0" sz="1800" u="none" cap="none" strike="noStrike">
                <a:solidFill>
                  <a:srgbClr val="000000"/>
                </a:solidFill>
                <a:latin typeface="Open Sans"/>
                <a:ea typeface="Open Sans"/>
                <a:cs typeface="Open Sans"/>
                <a:sym typeface="Open Sans"/>
              </a:endParaRPr>
            </a:p>
          </p:txBody>
        </p:sp>
      </p:grpSp>
      <p:grpSp>
        <p:nvGrpSpPr>
          <p:cNvPr id="234" name="Google Shape;234;p3"/>
          <p:cNvGrpSpPr/>
          <p:nvPr/>
        </p:nvGrpSpPr>
        <p:grpSpPr>
          <a:xfrm>
            <a:off x="1007163" y="1948152"/>
            <a:ext cx="4919037" cy="1788306"/>
            <a:chOff x="332050" y="4129018"/>
            <a:chExt cx="4919037" cy="1788306"/>
          </a:xfrm>
        </p:grpSpPr>
        <p:sp>
          <p:nvSpPr>
            <p:cNvPr id="235" name="Google Shape;235;p3"/>
            <p:cNvSpPr/>
            <p:nvPr/>
          </p:nvSpPr>
          <p:spPr>
            <a:xfrm>
              <a:off x="332050" y="4129018"/>
              <a:ext cx="4919037" cy="1788306"/>
            </a:xfrm>
            <a:custGeom>
              <a:rect b="b" l="l" r="r" t="t"/>
              <a:pathLst>
                <a:path extrusionOk="0" h="1579849" w="4820639">
                  <a:moveTo>
                    <a:pt x="4696179" y="1579849"/>
                  </a:moveTo>
                  <a:lnTo>
                    <a:pt x="124460" y="1579849"/>
                  </a:lnTo>
                  <a:cubicBezTo>
                    <a:pt x="55880" y="1579849"/>
                    <a:pt x="0" y="1523969"/>
                    <a:pt x="0" y="1455389"/>
                  </a:cubicBezTo>
                  <a:lnTo>
                    <a:pt x="0" y="124460"/>
                  </a:lnTo>
                  <a:cubicBezTo>
                    <a:pt x="0" y="55880"/>
                    <a:pt x="55880" y="0"/>
                    <a:pt x="124460" y="0"/>
                  </a:cubicBezTo>
                  <a:lnTo>
                    <a:pt x="4696179" y="0"/>
                  </a:lnTo>
                  <a:cubicBezTo>
                    <a:pt x="4764759" y="0"/>
                    <a:pt x="4820639" y="55880"/>
                    <a:pt x="4820639" y="124460"/>
                  </a:cubicBezTo>
                  <a:lnTo>
                    <a:pt x="4820639" y="1455389"/>
                  </a:lnTo>
                  <a:cubicBezTo>
                    <a:pt x="4820639" y="1523969"/>
                    <a:pt x="4764759" y="1579849"/>
                    <a:pt x="4696179" y="1579849"/>
                  </a:cubicBezTo>
                  <a:close/>
                </a:path>
              </a:pathLst>
            </a:custGeom>
            <a:solidFill>
              <a:srgbClr val="EDF0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236" name="Google Shape;236;p3"/>
            <p:cNvSpPr txBox="1"/>
            <p:nvPr/>
          </p:nvSpPr>
          <p:spPr>
            <a:xfrm>
              <a:off x="608410" y="4257870"/>
              <a:ext cx="4362900" cy="1440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1800"/>
                <a:buFont typeface="Arial"/>
                <a:buNone/>
              </a:pPr>
              <a:r>
                <a:rPr lang="en-US" sz="1800">
                  <a:latin typeface="Open Sans"/>
                  <a:ea typeface="Open Sans"/>
                  <a:cs typeface="Open Sans"/>
                  <a:sym typeface="Open Sans"/>
                </a:rPr>
                <a:t>Semakin </a:t>
              </a:r>
              <a:r>
                <a:rPr b="1" lang="en-US" sz="1800">
                  <a:latin typeface="Open Sans"/>
                  <a:ea typeface="Open Sans"/>
                  <a:cs typeface="Open Sans"/>
                  <a:sym typeface="Open Sans"/>
                </a:rPr>
                <a:t>banyak data</a:t>
              </a:r>
              <a:r>
                <a:rPr lang="en-US" sz="1800">
                  <a:latin typeface="Open Sans"/>
                  <a:ea typeface="Open Sans"/>
                  <a:cs typeface="Open Sans"/>
                  <a:sym typeface="Open Sans"/>
                </a:rPr>
                <a:t> yang dihasilkan oleh individu, kelompok maupun suatu organisasi baik pemerintah maupun swasta</a:t>
              </a:r>
              <a:endParaRPr b="0" i="0" sz="1800" u="none" cap="none" strike="noStrike">
                <a:solidFill>
                  <a:srgbClr val="000000"/>
                </a:solidFill>
                <a:latin typeface="Open Sans"/>
                <a:ea typeface="Open Sans"/>
                <a:cs typeface="Open Sans"/>
                <a:sym typeface="Open Sans"/>
              </a:endParaRPr>
            </a:p>
          </p:txBody>
        </p:sp>
      </p:grpSp>
      <p:sp>
        <p:nvSpPr>
          <p:cNvPr id="237" name="Google Shape;237;p3"/>
          <p:cNvSpPr/>
          <p:nvPr/>
        </p:nvSpPr>
        <p:spPr>
          <a:xfrm>
            <a:off x="6276344" y="1009930"/>
            <a:ext cx="900837" cy="904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7A39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Open Sans"/>
                <a:ea typeface="Open Sans"/>
                <a:cs typeface="Open Sans"/>
                <a:sym typeface="Open Sans"/>
              </a:rPr>
              <a:t>3</a:t>
            </a:r>
            <a:endParaRPr b="1" i="0" sz="1400" u="none" cap="none" strike="noStrike">
              <a:solidFill>
                <a:schemeClr val="lt1"/>
              </a:solidFill>
              <a:latin typeface="Open Sans"/>
              <a:ea typeface="Open Sans"/>
              <a:cs typeface="Open Sans"/>
              <a:sym typeface="Open Sans"/>
            </a:endParaRPr>
          </a:p>
        </p:txBody>
      </p:sp>
      <p:grpSp>
        <p:nvGrpSpPr>
          <p:cNvPr id="238" name="Google Shape;238;p3"/>
          <p:cNvGrpSpPr/>
          <p:nvPr/>
        </p:nvGrpSpPr>
        <p:grpSpPr>
          <a:xfrm>
            <a:off x="6893788" y="1362141"/>
            <a:ext cx="4919159" cy="1644040"/>
            <a:chOff x="332050" y="4129018"/>
            <a:chExt cx="4919159" cy="2280855"/>
          </a:xfrm>
        </p:grpSpPr>
        <p:sp>
          <p:nvSpPr>
            <p:cNvPr id="239" name="Google Shape;239;p3"/>
            <p:cNvSpPr/>
            <p:nvPr/>
          </p:nvSpPr>
          <p:spPr>
            <a:xfrm>
              <a:off x="332050" y="4129018"/>
              <a:ext cx="4919037" cy="2280855"/>
            </a:xfrm>
            <a:custGeom>
              <a:rect b="b" l="l" r="r" t="t"/>
              <a:pathLst>
                <a:path extrusionOk="0" h="1579849" w="4820639">
                  <a:moveTo>
                    <a:pt x="4696179" y="1579849"/>
                  </a:moveTo>
                  <a:lnTo>
                    <a:pt x="124460" y="1579849"/>
                  </a:lnTo>
                  <a:cubicBezTo>
                    <a:pt x="55880" y="1579849"/>
                    <a:pt x="0" y="1523969"/>
                    <a:pt x="0" y="1455389"/>
                  </a:cubicBezTo>
                  <a:lnTo>
                    <a:pt x="0" y="124460"/>
                  </a:lnTo>
                  <a:cubicBezTo>
                    <a:pt x="0" y="55880"/>
                    <a:pt x="55880" y="0"/>
                    <a:pt x="124460" y="0"/>
                  </a:cubicBezTo>
                  <a:lnTo>
                    <a:pt x="4696179" y="0"/>
                  </a:lnTo>
                  <a:cubicBezTo>
                    <a:pt x="4764759" y="0"/>
                    <a:pt x="4820639" y="55880"/>
                    <a:pt x="4820639" y="124460"/>
                  </a:cubicBezTo>
                  <a:lnTo>
                    <a:pt x="4820639" y="1455389"/>
                  </a:lnTo>
                  <a:cubicBezTo>
                    <a:pt x="4820639" y="1523969"/>
                    <a:pt x="4764759" y="1579849"/>
                    <a:pt x="4696179" y="1579849"/>
                  </a:cubicBezTo>
                  <a:close/>
                </a:path>
              </a:pathLst>
            </a:custGeom>
            <a:solidFill>
              <a:srgbClr val="EDF0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240" name="Google Shape;240;p3"/>
            <p:cNvSpPr txBox="1"/>
            <p:nvPr/>
          </p:nvSpPr>
          <p:spPr>
            <a:xfrm>
              <a:off x="608409" y="4257870"/>
              <a:ext cx="4642800" cy="1998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1800"/>
                <a:buFont typeface="Arial"/>
                <a:buNone/>
              </a:pPr>
              <a:r>
                <a:rPr lang="en-US" sz="1800">
                  <a:latin typeface="Open Sans"/>
                  <a:ea typeface="Open Sans"/>
                  <a:cs typeface="Open Sans"/>
                  <a:sym typeface="Open Sans"/>
                </a:rPr>
                <a:t>Data yang dihimpun memerlukan </a:t>
              </a:r>
              <a:r>
                <a:rPr b="1" lang="en-US" sz="1800">
                  <a:latin typeface="Open Sans"/>
                  <a:ea typeface="Open Sans"/>
                  <a:cs typeface="Open Sans"/>
                  <a:sym typeface="Open Sans"/>
                </a:rPr>
                <a:t>sarana</a:t>
              </a:r>
              <a:r>
                <a:rPr lang="en-US" sz="1800">
                  <a:latin typeface="Open Sans"/>
                  <a:ea typeface="Open Sans"/>
                  <a:cs typeface="Open Sans"/>
                  <a:sym typeface="Open Sans"/>
                </a:rPr>
                <a:t> </a:t>
              </a:r>
              <a:r>
                <a:rPr b="1" lang="en-US" sz="1800">
                  <a:latin typeface="Open Sans"/>
                  <a:ea typeface="Open Sans"/>
                  <a:cs typeface="Open Sans"/>
                  <a:sym typeface="Open Sans"/>
                </a:rPr>
                <a:t>berbagi-pakai</a:t>
              </a:r>
              <a:r>
                <a:rPr lang="en-US" sz="1800">
                  <a:latin typeface="Open Sans"/>
                  <a:ea typeface="Open Sans"/>
                  <a:cs typeface="Open Sans"/>
                  <a:sym typeface="Open Sans"/>
                </a:rPr>
                <a:t> baik dengan instansi lokal, daerah maupun pusat melalui API atau sarana sejenis</a:t>
              </a:r>
              <a:endParaRPr b="0" i="0" sz="1800" u="none" cap="none" strike="noStrike">
                <a:solidFill>
                  <a:srgbClr val="000000"/>
                </a:solidFill>
                <a:latin typeface="Open Sans"/>
                <a:ea typeface="Open Sans"/>
                <a:cs typeface="Open Sans"/>
                <a:sym typeface="Open Sans"/>
              </a:endParaRPr>
            </a:p>
          </p:txBody>
        </p:sp>
      </p:grpSp>
      <p:sp>
        <p:nvSpPr>
          <p:cNvPr id="241" name="Google Shape;241;p3"/>
          <p:cNvSpPr/>
          <p:nvPr/>
        </p:nvSpPr>
        <p:spPr>
          <a:xfrm>
            <a:off x="6276344" y="3060520"/>
            <a:ext cx="900837" cy="904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7A39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Open Sans"/>
                <a:ea typeface="Open Sans"/>
                <a:cs typeface="Open Sans"/>
                <a:sym typeface="Open Sans"/>
              </a:rPr>
              <a:t>4</a:t>
            </a:r>
            <a:endParaRPr b="1" i="0" sz="1400" u="none" cap="none" strike="noStrike">
              <a:solidFill>
                <a:schemeClr val="lt1"/>
              </a:solidFill>
              <a:latin typeface="Open Sans"/>
              <a:ea typeface="Open Sans"/>
              <a:cs typeface="Open Sans"/>
              <a:sym typeface="Open Sans"/>
            </a:endParaRPr>
          </a:p>
        </p:txBody>
      </p:sp>
      <p:grpSp>
        <p:nvGrpSpPr>
          <p:cNvPr id="242" name="Google Shape;242;p3"/>
          <p:cNvGrpSpPr/>
          <p:nvPr/>
        </p:nvGrpSpPr>
        <p:grpSpPr>
          <a:xfrm>
            <a:off x="6893788" y="3488988"/>
            <a:ext cx="4919037" cy="1409979"/>
            <a:chOff x="332050" y="4129018"/>
            <a:chExt cx="4919037" cy="1788306"/>
          </a:xfrm>
        </p:grpSpPr>
        <p:sp>
          <p:nvSpPr>
            <p:cNvPr id="243" name="Google Shape;243;p3"/>
            <p:cNvSpPr/>
            <p:nvPr/>
          </p:nvSpPr>
          <p:spPr>
            <a:xfrm>
              <a:off x="332050" y="4129018"/>
              <a:ext cx="4919037" cy="1788306"/>
            </a:xfrm>
            <a:custGeom>
              <a:rect b="b" l="l" r="r" t="t"/>
              <a:pathLst>
                <a:path extrusionOk="0" h="1579849" w="4820639">
                  <a:moveTo>
                    <a:pt x="4696179" y="1579849"/>
                  </a:moveTo>
                  <a:lnTo>
                    <a:pt x="124460" y="1579849"/>
                  </a:lnTo>
                  <a:cubicBezTo>
                    <a:pt x="55880" y="1579849"/>
                    <a:pt x="0" y="1523969"/>
                    <a:pt x="0" y="1455389"/>
                  </a:cubicBezTo>
                  <a:lnTo>
                    <a:pt x="0" y="124460"/>
                  </a:lnTo>
                  <a:cubicBezTo>
                    <a:pt x="0" y="55880"/>
                    <a:pt x="55880" y="0"/>
                    <a:pt x="124460" y="0"/>
                  </a:cubicBezTo>
                  <a:lnTo>
                    <a:pt x="4696179" y="0"/>
                  </a:lnTo>
                  <a:cubicBezTo>
                    <a:pt x="4764759" y="0"/>
                    <a:pt x="4820639" y="55880"/>
                    <a:pt x="4820639" y="124460"/>
                  </a:cubicBezTo>
                  <a:lnTo>
                    <a:pt x="4820639" y="1455389"/>
                  </a:lnTo>
                  <a:cubicBezTo>
                    <a:pt x="4820639" y="1523969"/>
                    <a:pt x="4764759" y="1579849"/>
                    <a:pt x="4696179" y="1579849"/>
                  </a:cubicBezTo>
                  <a:close/>
                </a:path>
              </a:pathLst>
            </a:custGeom>
            <a:solidFill>
              <a:srgbClr val="EDF0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244" name="Google Shape;244;p3"/>
            <p:cNvSpPr txBox="1"/>
            <p:nvPr/>
          </p:nvSpPr>
          <p:spPr>
            <a:xfrm>
              <a:off x="608412" y="4257878"/>
              <a:ext cx="4572900" cy="1335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1800"/>
                <a:buFont typeface="Arial"/>
                <a:buNone/>
              </a:pPr>
              <a:r>
                <a:rPr b="1" lang="en-US" sz="1800">
                  <a:latin typeface="Open Sans"/>
                  <a:ea typeface="Open Sans"/>
                  <a:cs typeface="Open Sans"/>
                  <a:sym typeface="Open Sans"/>
                </a:rPr>
                <a:t>Jenis dan Tipe data yang berbeda-beda</a:t>
              </a:r>
              <a:r>
                <a:rPr lang="en-US" sz="1800">
                  <a:latin typeface="Open Sans"/>
                  <a:ea typeface="Open Sans"/>
                  <a:cs typeface="Open Sans"/>
                  <a:sym typeface="Open Sans"/>
                </a:rPr>
                <a:t> menyebabkan sulitnya membuat aplikasi untuk mengumpulkan data tersebut</a:t>
              </a:r>
              <a:endParaRPr b="0" i="0" sz="1800" u="none" cap="none" strike="noStrike">
                <a:solidFill>
                  <a:srgbClr val="000000"/>
                </a:solidFill>
                <a:latin typeface="Open Sans"/>
                <a:ea typeface="Open Sans"/>
                <a:cs typeface="Open Sans"/>
                <a:sym typeface="Open Sans"/>
              </a:endParaRPr>
            </a:p>
          </p:txBody>
        </p:sp>
      </p:grpSp>
      <p:sp>
        <p:nvSpPr>
          <p:cNvPr id="245" name="Google Shape;245;p3"/>
          <p:cNvSpPr/>
          <p:nvPr/>
        </p:nvSpPr>
        <p:spPr>
          <a:xfrm>
            <a:off x="6276344" y="4974456"/>
            <a:ext cx="900837" cy="904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7A39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Open Sans"/>
                <a:ea typeface="Open Sans"/>
                <a:cs typeface="Open Sans"/>
                <a:sym typeface="Open Sans"/>
              </a:rPr>
              <a:t>5</a:t>
            </a:r>
            <a:endParaRPr b="1" i="0" sz="1400" u="none" cap="none" strike="noStrike">
              <a:solidFill>
                <a:schemeClr val="lt1"/>
              </a:solidFill>
              <a:latin typeface="Open Sans"/>
              <a:ea typeface="Open Sans"/>
              <a:cs typeface="Open Sans"/>
              <a:sym typeface="Open Sans"/>
            </a:endParaRPr>
          </a:p>
        </p:txBody>
      </p:sp>
      <p:grpSp>
        <p:nvGrpSpPr>
          <p:cNvPr id="246" name="Google Shape;246;p3"/>
          <p:cNvGrpSpPr/>
          <p:nvPr/>
        </p:nvGrpSpPr>
        <p:grpSpPr>
          <a:xfrm>
            <a:off x="6893788" y="5479124"/>
            <a:ext cx="4919037" cy="967967"/>
            <a:chOff x="332050" y="4129018"/>
            <a:chExt cx="4919037" cy="1788306"/>
          </a:xfrm>
        </p:grpSpPr>
        <p:sp>
          <p:nvSpPr>
            <p:cNvPr id="247" name="Google Shape;247;p3"/>
            <p:cNvSpPr/>
            <p:nvPr/>
          </p:nvSpPr>
          <p:spPr>
            <a:xfrm>
              <a:off x="332050" y="4129018"/>
              <a:ext cx="4919037" cy="1788306"/>
            </a:xfrm>
            <a:custGeom>
              <a:rect b="b" l="l" r="r" t="t"/>
              <a:pathLst>
                <a:path extrusionOk="0" h="1579849" w="4820639">
                  <a:moveTo>
                    <a:pt x="4696179" y="1579849"/>
                  </a:moveTo>
                  <a:lnTo>
                    <a:pt x="124460" y="1579849"/>
                  </a:lnTo>
                  <a:cubicBezTo>
                    <a:pt x="55880" y="1579849"/>
                    <a:pt x="0" y="1523969"/>
                    <a:pt x="0" y="1455389"/>
                  </a:cubicBezTo>
                  <a:lnTo>
                    <a:pt x="0" y="124460"/>
                  </a:lnTo>
                  <a:cubicBezTo>
                    <a:pt x="0" y="55880"/>
                    <a:pt x="55880" y="0"/>
                    <a:pt x="124460" y="0"/>
                  </a:cubicBezTo>
                  <a:lnTo>
                    <a:pt x="4696179" y="0"/>
                  </a:lnTo>
                  <a:cubicBezTo>
                    <a:pt x="4764759" y="0"/>
                    <a:pt x="4820639" y="55880"/>
                    <a:pt x="4820639" y="124460"/>
                  </a:cubicBezTo>
                  <a:lnTo>
                    <a:pt x="4820639" y="1455389"/>
                  </a:lnTo>
                  <a:cubicBezTo>
                    <a:pt x="4820639" y="1523969"/>
                    <a:pt x="4764759" y="1579849"/>
                    <a:pt x="4696179" y="1579849"/>
                  </a:cubicBezTo>
                  <a:close/>
                </a:path>
              </a:pathLst>
            </a:custGeom>
            <a:solidFill>
              <a:srgbClr val="EDF0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248" name="Google Shape;248;p3"/>
            <p:cNvSpPr txBox="1"/>
            <p:nvPr/>
          </p:nvSpPr>
          <p:spPr>
            <a:xfrm>
              <a:off x="608412" y="4257877"/>
              <a:ext cx="4561200" cy="12285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1800"/>
                <a:buFont typeface="Arial"/>
                <a:buNone/>
              </a:pPr>
              <a:r>
                <a:rPr lang="en-US" sz="1800">
                  <a:latin typeface="Open Sans"/>
                  <a:ea typeface="Open Sans"/>
                  <a:cs typeface="Open Sans"/>
                  <a:sym typeface="Open Sans"/>
                </a:rPr>
                <a:t>Stakeholder memerlukan data sebagai alat </a:t>
              </a:r>
              <a:r>
                <a:rPr b="1" lang="en-US" sz="1800">
                  <a:latin typeface="Open Sans"/>
                  <a:ea typeface="Open Sans"/>
                  <a:cs typeface="Open Sans"/>
                  <a:sym typeface="Open Sans"/>
                </a:rPr>
                <a:t>pengambil keputusan</a:t>
              </a:r>
              <a:r>
                <a:rPr lang="en-US" sz="1800">
                  <a:latin typeface="Open Sans"/>
                  <a:ea typeface="Open Sans"/>
                  <a:cs typeface="Open Sans"/>
                  <a:sym typeface="Open Sans"/>
                </a:rPr>
                <a:t> yang strategis</a:t>
              </a:r>
              <a:endParaRPr b="0" i="0" sz="1800" u="none" cap="none" strike="noStrike">
                <a:solidFill>
                  <a:srgbClr val="000000"/>
                </a:solidFill>
                <a:latin typeface="Open Sans"/>
                <a:ea typeface="Open Sans"/>
                <a:cs typeface="Open Sans"/>
                <a:sym typeface="Open San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
          <p:cNvSpPr/>
          <p:nvPr/>
        </p:nvSpPr>
        <p:spPr>
          <a:xfrm>
            <a:off x="742259" y="2737693"/>
            <a:ext cx="10707600" cy="3051600"/>
          </a:xfrm>
          <a:prstGeom prst="rect">
            <a:avLst/>
          </a:prstGeom>
          <a:solidFill>
            <a:schemeClr val="lt1">
              <a:alpha val="41568"/>
            </a:scheme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Open Sans"/>
              <a:buNone/>
            </a:pPr>
            <a:r>
              <a:rPr lang="en-US" sz="2550">
                <a:solidFill>
                  <a:srgbClr val="050505"/>
                </a:solidFill>
                <a:highlight>
                  <a:srgbClr val="FFFFFF"/>
                </a:highlight>
              </a:rPr>
              <a:t>Comprehensive Knowledge Archive Network (CKAN) adalah perangkat lunak open source untuk portal open data, CMS yang dapat membantu kita dalam mengelola dan menerbitkan sekumpulan data. CKAN digunakan oleh pemerintah pusat dan daerah, lembaga penelitian, dan organisasi lain untuk mempublikasikan data.</a:t>
            </a:r>
            <a:endParaRPr b="0" i="0" sz="3800" u="none" cap="none" strike="noStrike">
              <a:solidFill>
                <a:schemeClr val="dk1"/>
              </a:solidFill>
              <a:latin typeface="Open Sans"/>
              <a:ea typeface="Open Sans"/>
              <a:cs typeface="Open Sans"/>
              <a:sym typeface="Open Sans"/>
            </a:endParaRPr>
          </a:p>
        </p:txBody>
      </p:sp>
      <p:pic>
        <p:nvPicPr>
          <p:cNvPr id="254" name="Google Shape;254;p4"/>
          <p:cNvPicPr preferRelativeResize="0"/>
          <p:nvPr/>
        </p:nvPicPr>
        <p:blipFill>
          <a:blip r:embed="rId3">
            <a:alphaModFix/>
          </a:blip>
          <a:stretch>
            <a:fillRect/>
          </a:stretch>
        </p:blipFill>
        <p:spPr>
          <a:xfrm>
            <a:off x="4006850" y="1185265"/>
            <a:ext cx="3625535" cy="12210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g1326a23a4cc_0_53"/>
          <p:cNvPicPr preferRelativeResize="0"/>
          <p:nvPr/>
        </p:nvPicPr>
        <p:blipFill>
          <a:blip r:embed="rId3">
            <a:alphaModFix/>
          </a:blip>
          <a:stretch>
            <a:fillRect/>
          </a:stretch>
        </p:blipFill>
        <p:spPr>
          <a:xfrm>
            <a:off x="6562738" y="983700"/>
            <a:ext cx="4280751" cy="2432893"/>
          </a:xfrm>
          <a:prstGeom prst="rect">
            <a:avLst/>
          </a:prstGeom>
          <a:noFill/>
          <a:ln cap="flat" cmpd="sng" w="9525">
            <a:solidFill>
              <a:schemeClr val="dk2"/>
            </a:solidFill>
            <a:prstDash val="solid"/>
            <a:round/>
            <a:headEnd len="sm" w="sm" type="none"/>
            <a:tailEnd len="sm" w="sm" type="none"/>
          </a:ln>
        </p:spPr>
      </p:pic>
      <p:sp>
        <p:nvSpPr>
          <p:cNvPr id="260" name="Google Shape;260;g1326a23a4cc_0_53"/>
          <p:cNvSpPr txBox="1"/>
          <p:nvPr/>
        </p:nvSpPr>
        <p:spPr>
          <a:xfrm>
            <a:off x="519798" y="323225"/>
            <a:ext cx="76770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Aplikasi Menghimpun Data</a:t>
            </a:r>
            <a:endParaRPr b="0" i="0" sz="3600" u="none" cap="none" strike="noStrike">
              <a:solidFill>
                <a:srgbClr val="000000"/>
              </a:solidFill>
              <a:latin typeface="Open Sans"/>
              <a:ea typeface="Open Sans"/>
              <a:cs typeface="Open Sans"/>
              <a:sym typeface="Open Sans"/>
            </a:endParaRPr>
          </a:p>
        </p:txBody>
      </p:sp>
      <p:pic>
        <p:nvPicPr>
          <p:cNvPr id="261" name="Google Shape;261;g1326a23a4cc_0_53"/>
          <p:cNvPicPr preferRelativeResize="0"/>
          <p:nvPr/>
        </p:nvPicPr>
        <p:blipFill>
          <a:blip r:embed="rId4">
            <a:alphaModFix/>
          </a:blip>
          <a:stretch>
            <a:fillRect/>
          </a:stretch>
        </p:blipFill>
        <p:spPr>
          <a:xfrm>
            <a:off x="692575" y="3522978"/>
            <a:ext cx="4867676" cy="3034176"/>
          </a:xfrm>
          <a:prstGeom prst="rect">
            <a:avLst/>
          </a:prstGeom>
          <a:noFill/>
          <a:ln cap="flat" cmpd="sng" w="9525">
            <a:solidFill>
              <a:schemeClr val="dk2"/>
            </a:solidFill>
            <a:prstDash val="solid"/>
            <a:round/>
            <a:headEnd len="sm" w="sm" type="none"/>
            <a:tailEnd len="sm" w="sm" type="none"/>
          </a:ln>
        </p:spPr>
      </p:pic>
      <p:pic>
        <p:nvPicPr>
          <p:cNvPr id="262" name="Google Shape;262;g1326a23a4cc_0_53"/>
          <p:cNvPicPr preferRelativeResize="0"/>
          <p:nvPr/>
        </p:nvPicPr>
        <p:blipFill>
          <a:blip r:embed="rId5">
            <a:alphaModFix/>
          </a:blip>
          <a:stretch>
            <a:fillRect/>
          </a:stretch>
        </p:blipFill>
        <p:spPr>
          <a:xfrm>
            <a:off x="6682202" y="5233700"/>
            <a:ext cx="3514725" cy="1295400"/>
          </a:xfrm>
          <a:prstGeom prst="rect">
            <a:avLst/>
          </a:prstGeom>
          <a:noFill/>
          <a:ln cap="flat" cmpd="sng" w="9525">
            <a:solidFill>
              <a:schemeClr val="dk2"/>
            </a:solidFill>
            <a:prstDash val="solid"/>
            <a:round/>
            <a:headEnd len="sm" w="sm" type="none"/>
            <a:tailEnd len="sm" w="sm" type="none"/>
          </a:ln>
        </p:spPr>
      </p:pic>
      <p:pic>
        <p:nvPicPr>
          <p:cNvPr id="263" name="Google Shape;263;g1326a23a4cc_0_53"/>
          <p:cNvPicPr preferRelativeResize="0"/>
          <p:nvPr/>
        </p:nvPicPr>
        <p:blipFill>
          <a:blip r:embed="rId6">
            <a:alphaModFix/>
          </a:blip>
          <a:stretch>
            <a:fillRect/>
          </a:stretch>
        </p:blipFill>
        <p:spPr>
          <a:xfrm>
            <a:off x="7245863" y="3522974"/>
            <a:ext cx="3055427" cy="1604350"/>
          </a:xfrm>
          <a:prstGeom prst="rect">
            <a:avLst/>
          </a:prstGeom>
          <a:noFill/>
          <a:ln cap="flat" cmpd="sng" w="9525">
            <a:solidFill>
              <a:schemeClr val="dk2"/>
            </a:solidFill>
            <a:prstDash val="solid"/>
            <a:round/>
            <a:headEnd len="sm" w="sm" type="none"/>
            <a:tailEnd len="sm" w="sm" type="none"/>
          </a:ln>
        </p:spPr>
      </p:pic>
      <p:pic>
        <p:nvPicPr>
          <p:cNvPr id="264" name="Google Shape;264;g1326a23a4cc_0_53"/>
          <p:cNvPicPr preferRelativeResize="0"/>
          <p:nvPr/>
        </p:nvPicPr>
        <p:blipFill>
          <a:blip r:embed="rId7">
            <a:alphaModFix/>
          </a:blip>
          <a:stretch>
            <a:fillRect/>
          </a:stretch>
        </p:blipFill>
        <p:spPr>
          <a:xfrm>
            <a:off x="1388125" y="1502365"/>
            <a:ext cx="3625535" cy="122103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326a23a4cc_0_0"/>
          <p:cNvSpPr txBox="1"/>
          <p:nvPr/>
        </p:nvSpPr>
        <p:spPr>
          <a:xfrm>
            <a:off x="398125" y="475650"/>
            <a:ext cx="9906900" cy="4002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2600">
                <a:latin typeface="Open Sans"/>
                <a:ea typeface="Open Sans"/>
                <a:cs typeface="Open Sans"/>
                <a:sym typeface="Open Sans"/>
              </a:rPr>
              <a:t>CKAN Solusi Aplikasi Mengkomodir Perbedaan Bentuk Data</a:t>
            </a:r>
            <a:endParaRPr b="0" i="0" sz="2600" u="none" cap="none" strike="noStrike">
              <a:solidFill>
                <a:srgbClr val="000000"/>
              </a:solidFill>
              <a:latin typeface="Open Sans"/>
              <a:ea typeface="Open Sans"/>
              <a:cs typeface="Open Sans"/>
              <a:sym typeface="Open Sans"/>
            </a:endParaRPr>
          </a:p>
        </p:txBody>
      </p:sp>
      <p:pic>
        <p:nvPicPr>
          <p:cNvPr id="270" name="Google Shape;270;g1326a23a4cc_0_0"/>
          <p:cNvPicPr preferRelativeResize="0"/>
          <p:nvPr/>
        </p:nvPicPr>
        <p:blipFill>
          <a:blip r:embed="rId3">
            <a:alphaModFix/>
          </a:blip>
          <a:stretch>
            <a:fillRect/>
          </a:stretch>
        </p:blipFill>
        <p:spPr>
          <a:xfrm>
            <a:off x="1350200" y="1111938"/>
            <a:ext cx="9391650" cy="5181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1326a23a4cc_0_17"/>
          <p:cNvSpPr txBox="1"/>
          <p:nvPr/>
        </p:nvSpPr>
        <p:spPr>
          <a:xfrm>
            <a:off x="398125" y="475650"/>
            <a:ext cx="9906900" cy="840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2600">
                <a:latin typeface="Open Sans"/>
                <a:ea typeface="Open Sans"/>
                <a:cs typeface="Open Sans"/>
                <a:sym typeface="Open Sans"/>
              </a:rPr>
              <a:t>CKAN Mengakomodir Filtering, Editing, Plotting, Graphing dan Embedding Data</a:t>
            </a:r>
            <a:endParaRPr b="0" i="0" sz="2600" u="none" cap="none" strike="noStrike">
              <a:solidFill>
                <a:srgbClr val="000000"/>
              </a:solidFill>
              <a:latin typeface="Open Sans"/>
              <a:ea typeface="Open Sans"/>
              <a:cs typeface="Open Sans"/>
              <a:sym typeface="Open Sans"/>
            </a:endParaRPr>
          </a:p>
        </p:txBody>
      </p:sp>
      <p:pic>
        <p:nvPicPr>
          <p:cNvPr id="276" name="Google Shape;276;g1326a23a4cc_0_17"/>
          <p:cNvPicPr preferRelativeResize="0"/>
          <p:nvPr/>
        </p:nvPicPr>
        <p:blipFill rotWithShape="1">
          <a:blip r:embed="rId3">
            <a:alphaModFix/>
          </a:blip>
          <a:srcRect b="0" l="0" r="0" t="17053"/>
          <a:stretch/>
        </p:blipFill>
        <p:spPr>
          <a:xfrm>
            <a:off x="317075" y="1514875"/>
            <a:ext cx="7094675" cy="4110100"/>
          </a:xfrm>
          <a:prstGeom prst="rect">
            <a:avLst/>
          </a:prstGeom>
          <a:noFill/>
          <a:ln cap="flat" cmpd="sng" w="9525">
            <a:solidFill>
              <a:schemeClr val="dk2"/>
            </a:solidFill>
            <a:prstDash val="solid"/>
            <a:round/>
            <a:headEnd len="sm" w="sm" type="none"/>
            <a:tailEnd len="sm" w="sm" type="none"/>
          </a:ln>
        </p:spPr>
      </p:pic>
      <p:pic>
        <p:nvPicPr>
          <p:cNvPr id="277" name="Google Shape;277;g1326a23a4cc_0_17"/>
          <p:cNvPicPr preferRelativeResize="0"/>
          <p:nvPr/>
        </p:nvPicPr>
        <p:blipFill>
          <a:blip r:embed="rId4">
            <a:alphaModFix/>
          </a:blip>
          <a:stretch>
            <a:fillRect/>
          </a:stretch>
        </p:blipFill>
        <p:spPr>
          <a:xfrm>
            <a:off x="7564150" y="1468350"/>
            <a:ext cx="4475450" cy="43159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1326a23a4cc_0_24"/>
          <p:cNvSpPr txBox="1"/>
          <p:nvPr/>
        </p:nvSpPr>
        <p:spPr>
          <a:xfrm>
            <a:off x="398125" y="475650"/>
            <a:ext cx="9906900" cy="4002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2600">
                <a:latin typeface="Open Sans"/>
                <a:ea typeface="Open Sans"/>
                <a:cs typeface="Open Sans"/>
                <a:sym typeface="Open Sans"/>
              </a:rPr>
              <a:t>CKAN Mengakomodir Data Spasial</a:t>
            </a:r>
            <a:endParaRPr b="0" i="0" sz="2600" u="none" cap="none" strike="noStrike">
              <a:solidFill>
                <a:srgbClr val="000000"/>
              </a:solidFill>
              <a:latin typeface="Open Sans"/>
              <a:ea typeface="Open Sans"/>
              <a:cs typeface="Open Sans"/>
              <a:sym typeface="Open Sans"/>
            </a:endParaRPr>
          </a:p>
        </p:txBody>
      </p:sp>
      <p:pic>
        <p:nvPicPr>
          <p:cNvPr id="283" name="Google Shape;283;g1326a23a4cc_0_24"/>
          <p:cNvPicPr preferRelativeResize="0"/>
          <p:nvPr/>
        </p:nvPicPr>
        <p:blipFill>
          <a:blip r:embed="rId3">
            <a:alphaModFix/>
          </a:blip>
          <a:stretch>
            <a:fillRect/>
          </a:stretch>
        </p:blipFill>
        <p:spPr>
          <a:xfrm>
            <a:off x="2430575" y="875850"/>
            <a:ext cx="6315126" cy="56773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1326a23a4cc_0_31"/>
          <p:cNvSpPr txBox="1"/>
          <p:nvPr/>
        </p:nvSpPr>
        <p:spPr>
          <a:xfrm>
            <a:off x="398125" y="475650"/>
            <a:ext cx="9906900" cy="4002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2600">
                <a:latin typeface="Open Sans"/>
                <a:ea typeface="Open Sans"/>
                <a:cs typeface="Open Sans"/>
                <a:sym typeface="Open Sans"/>
              </a:rPr>
              <a:t>Analitik dan Statistik Data pada CKAN</a:t>
            </a:r>
            <a:endParaRPr b="0" i="0" sz="2600" u="none" cap="none" strike="noStrike">
              <a:solidFill>
                <a:srgbClr val="000000"/>
              </a:solidFill>
              <a:latin typeface="Open Sans"/>
              <a:ea typeface="Open Sans"/>
              <a:cs typeface="Open Sans"/>
              <a:sym typeface="Open Sans"/>
            </a:endParaRPr>
          </a:p>
        </p:txBody>
      </p:sp>
      <p:pic>
        <p:nvPicPr>
          <p:cNvPr id="289" name="Google Shape;289;g1326a23a4cc_0_31"/>
          <p:cNvPicPr preferRelativeResize="0"/>
          <p:nvPr/>
        </p:nvPicPr>
        <p:blipFill>
          <a:blip r:embed="rId3">
            <a:alphaModFix/>
          </a:blip>
          <a:stretch>
            <a:fillRect/>
          </a:stretch>
        </p:blipFill>
        <p:spPr>
          <a:xfrm>
            <a:off x="175875" y="1641463"/>
            <a:ext cx="7440799" cy="3575076"/>
          </a:xfrm>
          <a:prstGeom prst="rect">
            <a:avLst/>
          </a:prstGeom>
          <a:noFill/>
          <a:ln cap="flat" cmpd="sng" w="9525">
            <a:solidFill>
              <a:schemeClr val="dk2"/>
            </a:solidFill>
            <a:prstDash val="solid"/>
            <a:round/>
            <a:headEnd len="sm" w="sm" type="none"/>
            <a:tailEnd len="sm" w="sm" type="none"/>
          </a:ln>
        </p:spPr>
      </p:pic>
      <p:pic>
        <p:nvPicPr>
          <p:cNvPr id="290" name="Google Shape;290;g1326a23a4cc_0_31"/>
          <p:cNvPicPr preferRelativeResize="0"/>
          <p:nvPr/>
        </p:nvPicPr>
        <p:blipFill>
          <a:blip r:embed="rId4">
            <a:alphaModFix/>
          </a:blip>
          <a:stretch>
            <a:fillRect/>
          </a:stretch>
        </p:blipFill>
        <p:spPr>
          <a:xfrm>
            <a:off x="7768425" y="1944200"/>
            <a:ext cx="4318152" cy="28352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
          <p:cNvSpPr txBox="1"/>
          <p:nvPr/>
        </p:nvSpPr>
        <p:spPr>
          <a:xfrm>
            <a:off x="3924956" y="1657998"/>
            <a:ext cx="7195929" cy="7879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Open Sans"/>
              <a:buNone/>
            </a:pPr>
            <a:r>
              <a:rPr b="1" lang="en-US" sz="3200">
                <a:solidFill>
                  <a:schemeClr val="dk1"/>
                </a:solidFill>
                <a:latin typeface="Open Sans"/>
                <a:ea typeface="Open Sans"/>
                <a:cs typeface="Open Sans"/>
                <a:sym typeface="Open Sans"/>
              </a:rPr>
              <a:t>Eko Junirianto, S.Kom., M.Cs.</a:t>
            </a:r>
            <a:endParaRPr b="1" i="0" sz="3200" u="none" cap="none" strike="noStrike">
              <a:solidFill>
                <a:schemeClr val="dk1"/>
              </a:solidFill>
              <a:latin typeface="Open Sans"/>
              <a:ea typeface="Open Sans"/>
              <a:cs typeface="Open Sans"/>
              <a:sym typeface="Open Sans"/>
            </a:endParaRPr>
          </a:p>
        </p:txBody>
      </p:sp>
      <p:sp>
        <p:nvSpPr>
          <p:cNvPr id="120" name="Google Shape;120;p2"/>
          <p:cNvSpPr txBox="1"/>
          <p:nvPr/>
        </p:nvSpPr>
        <p:spPr>
          <a:xfrm>
            <a:off x="3924949" y="2445900"/>
            <a:ext cx="7689000" cy="2918400"/>
          </a:xfrm>
          <a:prstGeom prst="rect">
            <a:avLst/>
          </a:prstGeom>
          <a:noFill/>
          <a:ln>
            <a:noFill/>
          </a:ln>
        </p:spPr>
        <p:txBody>
          <a:bodyPr anchorCtr="0" anchor="t" bIns="0" lIns="0" spcFirstLastPara="1" rIns="0" wrap="square" tIns="0">
            <a:spAutoFit/>
          </a:bodyPr>
          <a:lstStyle/>
          <a:p>
            <a:pPr indent="-323850" lvl="1" marL="647700" marR="0" rtl="0" algn="l">
              <a:lnSpc>
                <a:spcPct val="140000"/>
              </a:lnSpc>
              <a:spcBef>
                <a:spcPts val="0"/>
              </a:spcBef>
              <a:spcAft>
                <a:spcPts val="0"/>
              </a:spcAft>
              <a:buClr>
                <a:srgbClr val="3B65AF"/>
              </a:buClr>
              <a:buSzPts val="3000"/>
              <a:buFont typeface="Arial"/>
              <a:buChar char="•"/>
            </a:pPr>
            <a:r>
              <a:rPr lang="en-US" sz="2400">
                <a:solidFill>
                  <a:schemeClr val="dk1"/>
                </a:solidFill>
                <a:latin typeface="Open Sans"/>
                <a:ea typeface="Open Sans"/>
                <a:cs typeface="Open Sans"/>
                <a:sym typeface="Open Sans"/>
              </a:rPr>
              <a:t>Dosen Teknologi Rekayasa Perangkat Lunak Politani Samarinda</a:t>
            </a:r>
            <a:endParaRPr sz="2400">
              <a:solidFill>
                <a:schemeClr val="dk1"/>
              </a:solidFill>
              <a:latin typeface="Open Sans"/>
              <a:ea typeface="Open Sans"/>
              <a:cs typeface="Open Sans"/>
              <a:sym typeface="Open Sans"/>
            </a:endParaRPr>
          </a:p>
          <a:p>
            <a:pPr indent="-323850" lvl="1" marL="647700" marR="0" rtl="0" algn="l">
              <a:lnSpc>
                <a:spcPct val="140000"/>
              </a:lnSpc>
              <a:spcBef>
                <a:spcPts val="0"/>
              </a:spcBef>
              <a:spcAft>
                <a:spcPts val="0"/>
              </a:spcAft>
              <a:buClr>
                <a:srgbClr val="3B65AF"/>
              </a:buClr>
              <a:buSzPts val="3000"/>
              <a:buFont typeface="Arial"/>
              <a:buChar char="•"/>
            </a:pPr>
            <a:r>
              <a:rPr lang="en-US" sz="2400">
                <a:solidFill>
                  <a:schemeClr val="dk1"/>
                </a:solidFill>
                <a:latin typeface="Open Sans"/>
                <a:ea typeface="Open Sans"/>
                <a:cs typeface="Open Sans"/>
                <a:sym typeface="Open Sans"/>
              </a:rPr>
              <a:t>Sistem Analis &amp; Tensorflow Enginer Britech</a:t>
            </a:r>
            <a:endParaRPr sz="2400">
              <a:solidFill>
                <a:schemeClr val="dk1"/>
              </a:solidFill>
              <a:latin typeface="Open Sans"/>
              <a:ea typeface="Open Sans"/>
              <a:cs typeface="Open Sans"/>
              <a:sym typeface="Open Sans"/>
            </a:endParaRPr>
          </a:p>
          <a:p>
            <a:pPr indent="-323850" lvl="1" marL="647700" marR="0" rtl="0" algn="l">
              <a:lnSpc>
                <a:spcPct val="140000"/>
              </a:lnSpc>
              <a:spcBef>
                <a:spcPts val="0"/>
              </a:spcBef>
              <a:spcAft>
                <a:spcPts val="0"/>
              </a:spcAft>
              <a:buClr>
                <a:srgbClr val="3B65AF"/>
              </a:buClr>
              <a:buSzPts val="3000"/>
              <a:buFont typeface="Arial"/>
              <a:buChar char="•"/>
            </a:pPr>
            <a:r>
              <a:rPr lang="en-US" sz="2400">
                <a:solidFill>
                  <a:schemeClr val="dk1"/>
                </a:solidFill>
                <a:latin typeface="Open Sans"/>
                <a:ea typeface="Open Sans"/>
                <a:cs typeface="Open Sans"/>
                <a:sym typeface="Open Sans"/>
              </a:rPr>
              <a:t>IG: @eko.britech</a:t>
            </a:r>
            <a:endParaRPr sz="2400">
              <a:solidFill>
                <a:schemeClr val="dk1"/>
              </a:solidFill>
              <a:latin typeface="Open Sans"/>
              <a:ea typeface="Open Sans"/>
              <a:cs typeface="Open Sans"/>
              <a:sym typeface="Open Sans"/>
            </a:endParaRPr>
          </a:p>
          <a:p>
            <a:pPr indent="-323850" lvl="1" marL="647700" marR="0" rtl="0" algn="l">
              <a:lnSpc>
                <a:spcPct val="140000"/>
              </a:lnSpc>
              <a:spcBef>
                <a:spcPts val="0"/>
              </a:spcBef>
              <a:spcAft>
                <a:spcPts val="0"/>
              </a:spcAft>
              <a:buClr>
                <a:srgbClr val="3B65AF"/>
              </a:buClr>
              <a:buSzPts val="3000"/>
              <a:buFont typeface="Arial"/>
              <a:buChar char="•"/>
            </a:pPr>
            <a:r>
              <a:rPr lang="en-US" sz="2400">
                <a:solidFill>
                  <a:schemeClr val="dk1"/>
                </a:solidFill>
                <a:latin typeface="Open Sans"/>
                <a:ea typeface="Open Sans"/>
                <a:cs typeface="Open Sans"/>
                <a:sym typeface="Open Sans"/>
              </a:rPr>
              <a:t>WA: 085257476232</a:t>
            </a:r>
            <a:endParaRPr sz="2400">
              <a:solidFill>
                <a:schemeClr val="dk1"/>
              </a:solidFill>
              <a:latin typeface="Open Sans"/>
              <a:ea typeface="Open Sans"/>
              <a:cs typeface="Open Sans"/>
              <a:sym typeface="Open Sans"/>
            </a:endParaRPr>
          </a:p>
        </p:txBody>
      </p:sp>
      <p:pic>
        <p:nvPicPr>
          <p:cNvPr id="121" name="Google Shape;121;p2"/>
          <p:cNvPicPr preferRelativeResize="0"/>
          <p:nvPr/>
        </p:nvPicPr>
        <p:blipFill>
          <a:blip r:embed="rId3">
            <a:alphaModFix/>
          </a:blip>
          <a:stretch>
            <a:fillRect/>
          </a:stretch>
        </p:blipFill>
        <p:spPr>
          <a:xfrm>
            <a:off x="1121201" y="1550097"/>
            <a:ext cx="2569151" cy="39620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1326a23a4cc_0_38"/>
          <p:cNvSpPr txBox="1"/>
          <p:nvPr/>
        </p:nvSpPr>
        <p:spPr>
          <a:xfrm>
            <a:off x="398125" y="475650"/>
            <a:ext cx="9906900" cy="4002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2600">
                <a:latin typeface="Open Sans"/>
                <a:ea typeface="Open Sans"/>
                <a:cs typeface="Open Sans"/>
                <a:sym typeface="Open Sans"/>
              </a:rPr>
              <a:t>Integrasi Data</a:t>
            </a:r>
            <a:r>
              <a:rPr b="1" lang="en-US" sz="2600">
                <a:latin typeface="Open Sans"/>
                <a:ea typeface="Open Sans"/>
                <a:cs typeface="Open Sans"/>
                <a:sym typeface="Open Sans"/>
              </a:rPr>
              <a:t> pada CKAN</a:t>
            </a:r>
            <a:endParaRPr b="0" i="0" sz="2600" u="none" cap="none" strike="noStrike">
              <a:solidFill>
                <a:srgbClr val="000000"/>
              </a:solidFill>
              <a:latin typeface="Open Sans"/>
              <a:ea typeface="Open Sans"/>
              <a:cs typeface="Open Sans"/>
              <a:sym typeface="Open Sans"/>
            </a:endParaRPr>
          </a:p>
        </p:txBody>
      </p:sp>
      <p:pic>
        <p:nvPicPr>
          <p:cNvPr id="296" name="Google Shape;296;g1326a23a4cc_0_38"/>
          <p:cNvPicPr preferRelativeResize="0"/>
          <p:nvPr/>
        </p:nvPicPr>
        <p:blipFill rotWithShape="1">
          <a:blip r:embed="rId3">
            <a:alphaModFix/>
          </a:blip>
          <a:srcRect b="0" l="3020" r="3161" t="0"/>
          <a:stretch/>
        </p:blipFill>
        <p:spPr>
          <a:xfrm>
            <a:off x="258350" y="1615400"/>
            <a:ext cx="5764050" cy="3798199"/>
          </a:xfrm>
          <a:prstGeom prst="rect">
            <a:avLst/>
          </a:prstGeom>
          <a:noFill/>
          <a:ln cap="flat" cmpd="sng" w="9525">
            <a:solidFill>
              <a:schemeClr val="dk2"/>
            </a:solidFill>
            <a:prstDash val="solid"/>
            <a:round/>
            <a:headEnd len="sm" w="sm" type="none"/>
            <a:tailEnd len="sm" w="sm" type="none"/>
          </a:ln>
        </p:spPr>
      </p:pic>
      <p:pic>
        <p:nvPicPr>
          <p:cNvPr id="297" name="Google Shape;297;g1326a23a4cc_0_38"/>
          <p:cNvPicPr preferRelativeResize="0"/>
          <p:nvPr/>
        </p:nvPicPr>
        <p:blipFill>
          <a:blip r:embed="rId4">
            <a:alphaModFix/>
          </a:blip>
          <a:stretch>
            <a:fillRect/>
          </a:stretch>
        </p:blipFill>
        <p:spPr>
          <a:xfrm>
            <a:off x="6183024" y="1615400"/>
            <a:ext cx="5910876" cy="37982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1326a23a4cc_0_46"/>
          <p:cNvSpPr txBox="1"/>
          <p:nvPr/>
        </p:nvSpPr>
        <p:spPr>
          <a:xfrm>
            <a:off x="398125" y="475650"/>
            <a:ext cx="9906900" cy="4002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2600">
                <a:latin typeface="Open Sans"/>
                <a:ea typeface="Open Sans"/>
                <a:cs typeface="Open Sans"/>
                <a:sym typeface="Open Sans"/>
              </a:rPr>
              <a:t>CKAN digunakan hampir seluruh masyarakat didunia</a:t>
            </a:r>
            <a:endParaRPr b="0" i="0" sz="2600" u="none" cap="none" strike="noStrike">
              <a:solidFill>
                <a:srgbClr val="000000"/>
              </a:solidFill>
              <a:latin typeface="Open Sans"/>
              <a:ea typeface="Open Sans"/>
              <a:cs typeface="Open Sans"/>
              <a:sym typeface="Open Sans"/>
            </a:endParaRPr>
          </a:p>
        </p:txBody>
      </p:sp>
      <p:pic>
        <p:nvPicPr>
          <p:cNvPr id="303" name="Google Shape;303;g1326a23a4cc_0_46"/>
          <p:cNvPicPr preferRelativeResize="0"/>
          <p:nvPr/>
        </p:nvPicPr>
        <p:blipFill>
          <a:blip r:embed="rId3">
            <a:alphaModFix/>
          </a:blip>
          <a:stretch>
            <a:fillRect/>
          </a:stretch>
        </p:blipFill>
        <p:spPr>
          <a:xfrm>
            <a:off x="2172250" y="957800"/>
            <a:ext cx="7579668" cy="56773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2"/>
          <p:cNvSpPr txBox="1"/>
          <p:nvPr>
            <p:ph type="title"/>
          </p:nvPr>
        </p:nvSpPr>
        <p:spPr>
          <a:xfrm>
            <a:off x="396764" y="828620"/>
            <a:ext cx="10515600" cy="786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Open Sans"/>
              <a:buNone/>
            </a:pPr>
            <a:r>
              <a:rPr lang="en-US">
                <a:latin typeface="Open Sans"/>
                <a:ea typeface="Open Sans"/>
                <a:cs typeface="Open Sans"/>
                <a:sym typeface="Open Sans"/>
              </a:rPr>
              <a:t>Kesimpulan</a:t>
            </a:r>
            <a:endParaRPr>
              <a:latin typeface="Open Sans"/>
              <a:ea typeface="Open Sans"/>
              <a:cs typeface="Open Sans"/>
              <a:sym typeface="Open Sans"/>
            </a:endParaRPr>
          </a:p>
        </p:txBody>
      </p:sp>
      <p:sp>
        <p:nvSpPr>
          <p:cNvPr id="309" name="Google Shape;309;p12"/>
          <p:cNvSpPr txBox="1"/>
          <p:nvPr>
            <p:ph idx="1" type="body"/>
          </p:nvPr>
        </p:nvSpPr>
        <p:spPr>
          <a:xfrm>
            <a:off x="1039210" y="2256549"/>
            <a:ext cx="9873154" cy="3692306"/>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Clr>
                <a:schemeClr val="dk1"/>
              </a:buClr>
              <a:buSzPts val="2400"/>
              <a:buChar char="•"/>
            </a:pPr>
            <a:r>
              <a:rPr lang="en-US" sz="2400">
                <a:latin typeface="Open Sans"/>
                <a:ea typeface="Open Sans"/>
                <a:cs typeface="Open Sans"/>
                <a:sym typeface="Open Sans"/>
              </a:rPr>
              <a:t>CKAN Memiliki kemampuan </a:t>
            </a:r>
            <a:r>
              <a:rPr b="1" lang="en-US" sz="2400">
                <a:latin typeface="Open Sans"/>
                <a:ea typeface="Open Sans"/>
                <a:cs typeface="Open Sans"/>
                <a:sym typeface="Open Sans"/>
              </a:rPr>
              <a:t>menyimpan berbagai jenis dan bentuk data</a:t>
            </a:r>
            <a:r>
              <a:rPr lang="en-US" sz="2400">
                <a:latin typeface="Open Sans"/>
                <a:ea typeface="Open Sans"/>
                <a:cs typeface="Open Sans"/>
                <a:sym typeface="Open Sans"/>
              </a:rPr>
              <a:t> </a:t>
            </a:r>
            <a:endParaRPr sz="2400">
              <a:latin typeface="Open Sans"/>
              <a:ea typeface="Open Sans"/>
              <a:cs typeface="Open Sans"/>
              <a:sym typeface="Open Sans"/>
            </a:endParaRPr>
          </a:p>
          <a:p>
            <a:pPr indent="-228600" lvl="0" marL="228600" rtl="0" algn="l">
              <a:lnSpc>
                <a:spcPct val="150000"/>
              </a:lnSpc>
              <a:spcBef>
                <a:spcPts val="0"/>
              </a:spcBef>
              <a:spcAft>
                <a:spcPts val="0"/>
              </a:spcAft>
              <a:buClr>
                <a:schemeClr val="dk1"/>
              </a:buClr>
              <a:buSzPts val="2400"/>
              <a:buChar char="•"/>
            </a:pPr>
            <a:r>
              <a:rPr lang="en-US" sz="2400">
                <a:latin typeface="Open Sans"/>
                <a:ea typeface="Open Sans"/>
                <a:cs typeface="Open Sans"/>
                <a:sym typeface="Open Sans"/>
              </a:rPr>
              <a:t>CKAN Memiliki </a:t>
            </a:r>
            <a:r>
              <a:rPr b="1" lang="en-US" sz="2400">
                <a:latin typeface="Open Sans"/>
                <a:ea typeface="Open Sans"/>
                <a:cs typeface="Open Sans"/>
                <a:sym typeface="Open Sans"/>
              </a:rPr>
              <a:t>filtering dan visualisasi data</a:t>
            </a:r>
            <a:r>
              <a:rPr lang="en-US" sz="2400">
                <a:latin typeface="Open Sans"/>
                <a:ea typeface="Open Sans"/>
                <a:cs typeface="Open Sans"/>
                <a:sym typeface="Open Sans"/>
              </a:rPr>
              <a:t> untuk ditampilkan dalam bentuk yang mudah dibaca oleh masyarakat</a:t>
            </a:r>
            <a:endParaRPr sz="2400">
              <a:latin typeface="Open Sans"/>
              <a:ea typeface="Open Sans"/>
              <a:cs typeface="Open Sans"/>
              <a:sym typeface="Open Sans"/>
            </a:endParaRPr>
          </a:p>
          <a:p>
            <a:pPr indent="-228600" lvl="0" marL="228600" rtl="0" algn="l">
              <a:lnSpc>
                <a:spcPct val="150000"/>
              </a:lnSpc>
              <a:spcBef>
                <a:spcPts val="0"/>
              </a:spcBef>
              <a:spcAft>
                <a:spcPts val="0"/>
              </a:spcAft>
              <a:buSzPts val="2400"/>
              <a:buFont typeface="Open Sans"/>
              <a:buChar char="•"/>
            </a:pPr>
            <a:r>
              <a:rPr lang="en-US" sz="2400">
                <a:latin typeface="Open Sans"/>
                <a:ea typeface="Open Sans"/>
                <a:cs typeface="Open Sans"/>
                <a:sym typeface="Open Sans"/>
              </a:rPr>
              <a:t>CKAN Memiliki kemampuan </a:t>
            </a:r>
            <a:r>
              <a:rPr b="1" lang="en-US" sz="2400">
                <a:latin typeface="Open Sans"/>
                <a:ea typeface="Open Sans"/>
                <a:cs typeface="Open Sans"/>
                <a:sym typeface="Open Sans"/>
              </a:rPr>
              <a:t>integrasi data</a:t>
            </a:r>
            <a:r>
              <a:rPr lang="en-US" sz="2400">
                <a:latin typeface="Open Sans"/>
                <a:ea typeface="Open Sans"/>
                <a:cs typeface="Open Sans"/>
                <a:sym typeface="Open Sans"/>
              </a:rPr>
              <a:t> baik melalui API maupun dengan cara lain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3"/>
          <p:cNvSpPr/>
          <p:nvPr/>
        </p:nvSpPr>
        <p:spPr>
          <a:xfrm>
            <a:off x="-10274" y="3503698"/>
            <a:ext cx="12192000" cy="3354303"/>
          </a:xfrm>
          <a:prstGeom prst="rect">
            <a:avLst/>
          </a:prstGeom>
          <a:solidFill>
            <a:srgbClr val="07A3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p13"/>
          <p:cNvSpPr/>
          <p:nvPr/>
        </p:nvSpPr>
        <p:spPr>
          <a:xfrm>
            <a:off x="4734583" y="1956619"/>
            <a:ext cx="7140600" cy="144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7600">
                <a:solidFill>
                  <a:schemeClr val="dk1"/>
                </a:solidFill>
                <a:latin typeface="Open Sans"/>
                <a:ea typeface="Open Sans"/>
                <a:cs typeface="Open Sans"/>
                <a:sym typeface="Open Sans"/>
              </a:rPr>
              <a:t>TERIMA KASIH</a:t>
            </a:r>
            <a:endParaRPr b="0" i="0" sz="6200" u="none" cap="none" strike="noStrike">
              <a:solidFill>
                <a:srgbClr val="000000"/>
              </a:solidFill>
              <a:latin typeface="Arial"/>
              <a:ea typeface="Arial"/>
              <a:cs typeface="Arial"/>
              <a:sym typeface="Arial"/>
            </a:endParaRPr>
          </a:p>
        </p:txBody>
      </p:sp>
      <p:pic>
        <p:nvPicPr>
          <p:cNvPr id="316" name="Google Shape;316;p13"/>
          <p:cNvPicPr preferRelativeResize="0"/>
          <p:nvPr/>
        </p:nvPicPr>
        <p:blipFill rotWithShape="1">
          <a:blip r:embed="rId3">
            <a:alphaModFix/>
          </a:blip>
          <a:srcRect b="0" l="33637" r="22276" t="0"/>
          <a:stretch/>
        </p:blipFill>
        <p:spPr>
          <a:xfrm>
            <a:off x="645875" y="1092125"/>
            <a:ext cx="3818649" cy="4532876"/>
          </a:xfrm>
          <a:prstGeom prst="rect">
            <a:avLst/>
          </a:prstGeom>
          <a:no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5"/>
          <p:cNvSpPr txBox="1"/>
          <p:nvPr>
            <p:ph type="title"/>
          </p:nvPr>
        </p:nvSpPr>
        <p:spPr>
          <a:xfrm>
            <a:off x="171031" y="676412"/>
            <a:ext cx="9495622" cy="7806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Source Sans Pro"/>
              <a:buNone/>
            </a:pPr>
            <a:r>
              <a:rPr lang="en-US" sz="3200"/>
              <a:t>Kompetensi Penggunaan CKAN</a:t>
            </a:r>
            <a:endParaRPr sz="3200"/>
          </a:p>
        </p:txBody>
      </p:sp>
      <p:grpSp>
        <p:nvGrpSpPr>
          <p:cNvPr id="127" name="Google Shape;127;p5"/>
          <p:cNvGrpSpPr/>
          <p:nvPr/>
        </p:nvGrpSpPr>
        <p:grpSpPr>
          <a:xfrm>
            <a:off x="-2631997" y="375176"/>
            <a:ext cx="14178398" cy="7293488"/>
            <a:chOff x="-6126981" y="-937410"/>
            <a:chExt cx="14178398" cy="7293488"/>
          </a:xfrm>
        </p:grpSpPr>
        <p:sp>
          <p:nvSpPr>
            <p:cNvPr id="128" name="Google Shape;128;p5"/>
            <p:cNvSpPr/>
            <p:nvPr/>
          </p:nvSpPr>
          <p:spPr>
            <a:xfrm>
              <a:off x="-6126981" y="-937410"/>
              <a:ext cx="7293488" cy="7293488"/>
            </a:xfrm>
            <a:prstGeom prst="blockArc">
              <a:avLst>
                <a:gd fmla="val 18900000" name="adj1"/>
                <a:gd fmla="val 2700000" name="adj2"/>
                <a:gd fmla="val 296" name="adj3"/>
              </a:avLst>
            </a:prstGeom>
            <a:noFill/>
            <a:ln cap="flat" cmpd="sng" w="12700">
              <a:solidFill>
                <a:srgbClr val="345A9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5"/>
            <p:cNvSpPr/>
            <p:nvPr/>
          </p:nvSpPr>
          <p:spPr>
            <a:xfrm>
              <a:off x="509717" y="338558"/>
              <a:ext cx="7541700" cy="67755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5"/>
            <p:cNvSpPr txBox="1"/>
            <p:nvPr/>
          </p:nvSpPr>
          <p:spPr>
            <a:xfrm>
              <a:off x="509717" y="338558"/>
              <a:ext cx="7541700" cy="677550"/>
            </a:xfrm>
            <a:prstGeom prst="rect">
              <a:avLst/>
            </a:prstGeom>
            <a:noFill/>
            <a:ln>
              <a:noFill/>
            </a:ln>
          </p:spPr>
          <p:txBody>
            <a:bodyPr anchorCtr="0" anchor="ctr" bIns="71100" lIns="537800" spcFirstLastPara="1" rIns="71100" wrap="square" tIns="71100">
              <a:noAutofit/>
            </a:bodyPr>
            <a:lstStyle/>
            <a:p>
              <a:pPr indent="0" lvl="0" marL="0" marR="0" rtl="0" algn="l">
                <a:lnSpc>
                  <a:spcPct val="90000"/>
                </a:lnSpc>
                <a:spcBef>
                  <a:spcPts val="0"/>
                </a:spcBef>
                <a:spcAft>
                  <a:spcPts val="0"/>
                </a:spcAft>
                <a:buClr>
                  <a:schemeClr val="lt1"/>
                </a:buClr>
                <a:buSzPts val="2800"/>
                <a:buFont typeface="Calibri"/>
                <a:buNone/>
              </a:pPr>
              <a:r>
                <a:rPr b="1" lang="en-US" sz="2800">
                  <a:solidFill>
                    <a:schemeClr val="lt1"/>
                  </a:solidFill>
                  <a:latin typeface="Calibri"/>
                  <a:ea typeface="Calibri"/>
                  <a:cs typeface="Calibri"/>
                  <a:sym typeface="Calibri"/>
                </a:rPr>
                <a:t>Mengetahui Pentingnya Data dan Informasi</a:t>
              </a:r>
              <a:endParaRPr b="1" i="0" sz="2800" u="none" cap="none" strike="noStrike">
                <a:solidFill>
                  <a:schemeClr val="lt1"/>
                </a:solidFill>
                <a:latin typeface="Calibri"/>
                <a:ea typeface="Calibri"/>
                <a:cs typeface="Calibri"/>
                <a:sym typeface="Calibri"/>
              </a:endParaRPr>
            </a:p>
          </p:txBody>
        </p:sp>
        <p:sp>
          <p:nvSpPr>
            <p:cNvPr id="131" name="Google Shape;131;p5"/>
            <p:cNvSpPr/>
            <p:nvPr/>
          </p:nvSpPr>
          <p:spPr>
            <a:xfrm>
              <a:off x="86248" y="253864"/>
              <a:ext cx="846937" cy="846937"/>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5"/>
            <p:cNvSpPr/>
            <p:nvPr/>
          </p:nvSpPr>
          <p:spPr>
            <a:xfrm>
              <a:off x="995230" y="1354558"/>
              <a:ext cx="7056187" cy="67755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5"/>
            <p:cNvSpPr txBox="1"/>
            <p:nvPr/>
          </p:nvSpPr>
          <p:spPr>
            <a:xfrm>
              <a:off x="995230" y="1354558"/>
              <a:ext cx="7056187" cy="677550"/>
            </a:xfrm>
            <a:prstGeom prst="rect">
              <a:avLst/>
            </a:prstGeom>
            <a:noFill/>
            <a:ln>
              <a:noFill/>
            </a:ln>
          </p:spPr>
          <p:txBody>
            <a:bodyPr anchorCtr="0" anchor="ctr" bIns="71100" lIns="537800" spcFirstLastPara="1" rIns="71100" wrap="square" tIns="71100">
              <a:noAutofit/>
            </a:bodyPr>
            <a:lstStyle/>
            <a:p>
              <a:pPr indent="0" lvl="0" marL="0" rtl="0" algn="l">
                <a:lnSpc>
                  <a:spcPct val="90000"/>
                </a:lnSpc>
                <a:spcBef>
                  <a:spcPts val="0"/>
                </a:spcBef>
                <a:spcAft>
                  <a:spcPts val="0"/>
                </a:spcAft>
                <a:buClr>
                  <a:schemeClr val="lt1"/>
                </a:buClr>
                <a:buSzPts val="2800"/>
                <a:buFont typeface="Calibri"/>
                <a:buNone/>
              </a:pPr>
              <a:r>
                <a:rPr b="1" lang="en-US" sz="2800">
                  <a:solidFill>
                    <a:schemeClr val="lt1"/>
                  </a:solidFill>
                  <a:latin typeface="Calibri"/>
                  <a:ea typeface="Calibri"/>
                  <a:cs typeface="Calibri"/>
                  <a:sym typeface="Calibri"/>
                </a:rPr>
                <a:t>Mengenal Beberapa Bentuk Data</a:t>
              </a:r>
              <a:endParaRPr b="1" i="0" sz="2800" u="none" cap="none" strike="noStrike">
                <a:solidFill>
                  <a:schemeClr val="lt1"/>
                </a:solidFill>
                <a:latin typeface="Calibri"/>
                <a:ea typeface="Calibri"/>
                <a:cs typeface="Calibri"/>
                <a:sym typeface="Calibri"/>
              </a:endParaRPr>
            </a:p>
          </p:txBody>
        </p:sp>
        <p:sp>
          <p:nvSpPr>
            <p:cNvPr id="134" name="Google Shape;134;p5"/>
            <p:cNvSpPr/>
            <p:nvPr/>
          </p:nvSpPr>
          <p:spPr>
            <a:xfrm>
              <a:off x="571761" y="1269864"/>
              <a:ext cx="846937" cy="846937"/>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5"/>
            <p:cNvSpPr/>
            <p:nvPr/>
          </p:nvSpPr>
          <p:spPr>
            <a:xfrm>
              <a:off x="1144243" y="2370558"/>
              <a:ext cx="6907174" cy="67755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5"/>
            <p:cNvSpPr txBox="1"/>
            <p:nvPr/>
          </p:nvSpPr>
          <p:spPr>
            <a:xfrm>
              <a:off x="1144243" y="2370558"/>
              <a:ext cx="6907174" cy="677550"/>
            </a:xfrm>
            <a:prstGeom prst="rect">
              <a:avLst/>
            </a:prstGeom>
            <a:noFill/>
            <a:ln>
              <a:noFill/>
            </a:ln>
          </p:spPr>
          <p:txBody>
            <a:bodyPr anchorCtr="0" anchor="ctr" bIns="71100" lIns="537800" spcFirstLastPara="1" rIns="71100" wrap="square" tIns="71100">
              <a:noAutofit/>
            </a:bodyPr>
            <a:lstStyle/>
            <a:p>
              <a:pPr indent="0" lvl="0" marL="0" marR="0" rtl="0" algn="l">
                <a:lnSpc>
                  <a:spcPct val="90000"/>
                </a:lnSpc>
                <a:spcBef>
                  <a:spcPts val="0"/>
                </a:spcBef>
                <a:spcAft>
                  <a:spcPts val="0"/>
                </a:spcAft>
                <a:buClr>
                  <a:schemeClr val="lt1"/>
                </a:buClr>
                <a:buSzPts val="2800"/>
                <a:buFont typeface="Calibri"/>
                <a:buNone/>
              </a:pPr>
              <a:r>
                <a:rPr b="1" lang="en-US" sz="2800">
                  <a:solidFill>
                    <a:schemeClr val="lt1"/>
                  </a:solidFill>
                  <a:latin typeface="Calibri"/>
                  <a:ea typeface="Calibri"/>
                  <a:cs typeface="Calibri"/>
                  <a:sym typeface="Calibri"/>
                </a:rPr>
                <a:t>Mengenal Masalah Pengumpulan Data</a:t>
              </a:r>
              <a:endParaRPr b="1" i="0" sz="2800" u="none" cap="none" strike="noStrike">
                <a:solidFill>
                  <a:schemeClr val="lt1"/>
                </a:solidFill>
                <a:latin typeface="Calibri"/>
                <a:ea typeface="Calibri"/>
                <a:cs typeface="Calibri"/>
                <a:sym typeface="Calibri"/>
              </a:endParaRPr>
            </a:p>
          </p:txBody>
        </p:sp>
        <p:sp>
          <p:nvSpPr>
            <p:cNvPr id="137" name="Google Shape;137;p5"/>
            <p:cNvSpPr/>
            <p:nvPr/>
          </p:nvSpPr>
          <p:spPr>
            <a:xfrm>
              <a:off x="720774" y="2285864"/>
              <a:ext cx="846937" cy="846937"/>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5"/>
            <p:cNvSpPr/>
            <p:nvPr/>
          </p:nvSpPr>
          <p:spPr>
            <a:xfrm>
              <a:off x="995230" y="3386558"/>
              <a:ext cx="7056187" cy="67755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
            <p:cNvSpPr txBox="1"/>
            <p:nvPr/>
          </p:nvSpPr>
          <p:spPr>
            <a:xfrm>
              <a:off x="995230" y="3386558"/>
              <a:ext cx="7056187" cy="677550"/>
            </a:xfrm>
            <a:prstGeom prst="rect">
              <a:avLst/>
            </a:prstGeom>
            <a:noFill/>
            <a:ln>
              <a:noFill/>
            </a:ln>
          </p:spPr>
          <p:txBody>
            <a:bodyPr anchorCtr="0" anchor="ctr" bIns="71100" lIns="537800" spcFirstLastPara="1" rIns="71100" wrap="square" tIns="71100">
              <a:noAutofit/>
            </a:bodyPr>
            <a:lstStyle/>
            <a:p>
              <a:pPr indent="0" lvl="0" marL="0" rtl="0" algn="l">
                <a:lnSpc>
                  <a:spcPct val="90000"/>
                </a:lnSpc>
                <a:spcBef>
                  <a:spcPts val="0"/>
                </a:spcBef>
                <a:spcAft>
                  <a:spcPts val="0"/>
                </a:spcAft>
                <a:buClr>
                  <a:schemeClr val="lt1"/>
                </a:buClr>
                <a:buSzPts val="2800"/>
                <a:buFont typeface="Calibri"/>
                <a:buNone/>
              </a:pPr>
              <a:r>
                <a:rPr b="1" lang="en-US" sz="2800">
                  <a:solidFill>
                    <a:schemeClr val="lt1"/>
                  </a:solidFill>
                  <a:latin typeface="Calibri"/>
                  <a:ea typeface="Calibri"/>
                  <a:cs typeface="Calibri"/>
                  <a:sym typeface="Calibri"/>
                </a:rPr>
                <a:t>Mengenal Kelebihan &amp; Manfaat CKAN</a:t>
              </a:r>
              <a:endParaRPr b="1" sz="2800">
                <a:solidFill>
                  <a:schemeClr val="lt1"/>
                </a:solidFill>
                <a:latin typeface="Calibri"/>
                <a:ea typeface="Calibri"/>
                <a:cs typeface="Calibri"/>
                <a:sym typeface="Calibri"/>
              </a:endParaRPr>
            </a:p>
          </p:txBody>
        </p:sp>
        <p:sp>
          <p:nvSpPr>
            <p:cNvPr id="140" name="Google Shape;140;p5"/>
            <p:cNvSpPr/>
            <p:nvPr/>
          </p:nvSpPr>
          <p:spPr>
            <a:xfrm>
              <a:off x="571761" y="3301864"/>
              <a:ext cx="846937" cy="846937"/>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
            <p:cNvSpPr/>
            <p:nvPr/>
          </p:nvSpPr>
          <p:spPr>
            <a:xfrm>
              <a:off x="509717" y="4402558"/>
              <a:ext cx="7541700" cy="67755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5"/>
            <p:cNvSpPr txBox="1"/>
            <p:nvPr/>
          </p:nvSpPr>
          <p:spPr>
            <a:xfrm>
              <a:off x="509717" y="4402558"/>
              <a:ext cx="7541700" cy="677550"/>
            </a:xfrm>
            <a:prstGeom prst="rect">
              <a:avLst/>
            </a:prstGeom>
            <a:noFill/>
            <a:ln>
              <a:noFill/>
            </a:ln>
          </p:spPr>
          <p:txBody>
            <a:bodyPr anchorCtr="0" anchor="ctr" bIns="71100" lIns="537800" spcFirstLastPara="1" rIns="71100" wrap="square" tIns="71100">
              <a:noAutofit/>
            </a:bodyPr>
            <a:lstStyle/>
            <a:p>
              <a:pPr indent="0" lvl="0" marL="0" rtl="0" algn="l">
                <a:lnSpc>
                  <a:spcPct val="90000"/>
                </a:lnSpc>
                <a:spcBef>
                  <a:spcPts val="0"/>
                </a:spcBef>
                <a:spcAft>
                  <a:spcPts val="0"/>
                </a:spcAft>
                <a:buClr>
                  <a:schemeClr val="lt1"/>
                </a:buClr>
                <a:buSzPts val="2800"/>
                <a:buFont typeface="Calibri"/>
                <a:buNone/>
              </a:pPr>
              <a:r>
                <a:rPr b="1" lang="en-US" sz="2800">
                  <a:solidFill>
                    <a:schemeClr val="lt1"/>
                  </a:solidFill>
                  <a:latin typeface="Calibri"/>
                  <a:ea typeface="Calibri"/>
                  <a:cs typeface="Calibri"/>
                  <a:sym typeface="Calibri"/>
                </a:rPr>
                <a:t>Mengenal Fitur CKAN</a:t>
              </a:r>
              <a:endParaRPr b="1" sz="2800">
                <a:solidFill>
                  <a:schemeClr val="lt1"/>
                </a:solidFill>
                <a:latin typeface="Calibri"/>
                <a:ea typeface="Calibri"/>
                <a:cs typeface="Calibri"/>
                <a:sym typeface="Calibri"/>
              </a:endParaRPr>
            </a:p>
          </p:txBody>
        </p:sp>
        <p:sp>
          <p:nvSpPr>
            <p:cNvPr id="143" name="Google Shape;143;p5"/>
            <p:cNvSpPr/>
            <p:nvPr/>
          </p:nvSpPr>
          <p:spPr>
            <a:xfrm>
              <a:off x="86248" y="4317864"/>
              <a:ext cx="846937" cy="846937"/>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4" name="Google Shape;144;p5"/>
          <p:cNvPicPr preferRelativeResize="0"/>
          <p:nvPr/>
        </p:nvPicPr>
        <p:blipFill rotWithShape="1">
          <a:blip r:embed="rId3">
            <a:alphaModFix/>
          </a:blip>
          <a:srcRect b="0" l="0" r="0" t="0"/>
          <a:stretch/>
        </p:blipFill>
        <p:spPr>
          <a:xfrm>
            <a:off x="4176028" y="4707848"/>
            <a:ext cx="632757" cy="632757"/>
          </a:xfrm>
          <a:prstGeom prst="rect">
            <a:avLst/>
          </a:prstGeom>
          <a:noFill/>
          <a:ln>
            <a:noFill/>
          </a:ln>
        </p:spPr>
      </p:pic>
      <p:pic>
        <p:nvPicPr>
          <p:cNvPr id="145" name="Google Shape;145;p5"/>
          <p:cNvPicPr preferRelativeResize="0"/>
          <p:nvPr/>
        </p:nvPicPr>
        <p:blipFill>
          <a:blip r:embed="rId4">
            <a:alphaModFix/>
          </a:blip>
          <a:stretch>
            <a:fillRect/>
          </a:stretch>
        </p:blipFill>
        <p:spPr>
          <a:xfrm>
            <a:off x="171025" y="3028940"/>
            <a:ext cx="3625535" cy="1221035"/>
          </a:xfrm>
          <a:prstGeom prst="rect">
            <a:avLst/>
          </a:prstGeom>
          <a:noFill/>
          <a:ln>
            <a:noFill/>
          </a:ln>
        </p:spPr>
      </p:pic>
      <p:pic>
        <p:nvPicPr>
          <p:cNvPr id="146" name="Google Shape;146;p5"/>
          <p:cNvPicPr preferRelativeResize="0"/>
          <p:nvPr/>
        </p:nvPicPr>
        <p:blipFill rotWithShape="1">
          <a:blip r:embed="rId3">
            <a:alphaModFix/>
          </a:blip>
          <a:srcRect b="0" l="0" r="0" t="0"/>
          <a:stretch/>
        </p:blipFill>
        <p:spPr>
          <a:xfrm>
            <a:off x="3690253" y="5729223"/>
            <a:ext cx="632757" cy="632757"/>
          </a:xfrm>
          <a:prstGeom prst="rect">
            <a:avLst/>
          </a:prstGeom>
          <a:noFill/>
          <a:ln>
            <a:noFill/>
          </a:ln>
        </p:spPr>
      </p:pic>
      <p:pic>
        <p:nvPicPr>
          <p:cNvPr id="147" name="Google Shape;147;p5"/>
          <p:cNvPicPr preferRelativeResize="0"/>
          <p:nvPr/>
        </p:nvPicPr>
        <p:blipFill rotWithShape="1">
          <a:blip r:embed="rId3">
            <a:alphaModFix/>
          </a:blip>
          <a:srcRect b="0" l="0" r="0" t="0"/>
          <a:stretch/>
        </p:blipFill>
        <p:spPr>
          <a:xfrm>
            <a:off x="4323003" y="3701661"/>
            <a:ext cx="632757" cy="632757"/>
          </a:xfrm>
          <a:prstGeom prst="rect">
            <a:avLst/>
          </a:prstGeom>
          <a:noFill/>
          <a:ln>
            <a:noFill/>
          </a:ln>
        </p:spPr>
      </p:pic>
      <p:pic>
        <p:nvPicPr>
          <p:cNvPr id="148" name="Google Shape;148;p5"/>
          <p:cNvPicPr preferRelativeResize="0"/>
          <p:nvPr/>
        </p:nvPicPr>
        <p:blipFill rotWithShape="1">
          <a:blip r:embed="rId3">
            <a:alphaModFix/>
          </a:blip>
          <a:srcRect b="0" l="0" r="0" t="0"/>
          <a:stretch/>
        </p:blipFill>
        <p:spPr>
          <a:xfrm>
            <a:off x="4176028" y="2695473"/>
            <a:ext cx="632757" cy="632757"/>
          </a:xfrm>
          <a:prstGeom prst="rect">
            <a:avLst/>
          </a:prstGeom>
          <a:noFill/>
          <a:ln>
            <a:noFill/>
          </a:ln>
        </p:spPr>
      </p:pic>
      <p:pic>
        <p:nvPicPr>
          <p:cNvPr id="149" name="Google Shape;149;p5"/>
          <p:cNvPicPr preferRelativeResize="0"/>
          <p:nvPr/>
        </p:nvPicPr>
        <p:blipFill rotWithShape="1">
          <a:blip r:embed="rId3">
            <a:alphaModFix/>
          </a:blip>
          <a:srcRect b="0" l="0" r="0" t="0"/>
          <a:stretch/>
        </p:blipFill>
        <p:spPr>
          <a:xfrm>
            <a:off x="3740478" y="1689298"/>
            <a:ext cx="632757" cy="6327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txBox="1"/>
          <p:nvPr/>
        </p:nvSpPr>
        <p:spPr>
          <a:xfrm>
            <a:off x="519806" y="323213"/>
            <a:ext cx="57741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Data</a:t>
            </a:r>
            <a:endParaRPr b="0" i="0" sz="3600" u="none" cap="none" strike="noStrike">
              <a:solidFill>
                <a:srgbClr val="000000"/>
              </a:solidFill>
              <a:latin typeface="Open Sans"/>
              <a:ea typeface="Open Sans"/>
              <a:cs typeface="Open Sans"/>
              <a:sym typeface="Open Sans"/>
            </a:endParaRPr>
          </a:p>
        </p:txBody>
      </p:sp>
      <p:pic>
        <p:nvPicPr>
          <p:cNvPr id="155" name="Google Shape;155;p6"/>
          <p:cNvPicPr preferRelativeResize="0"/>
          <p:nvPr/>
        </p:nvPicPr>
        <p:blipFill>
          <a:blip r:embed="rId3">
            <a:alphaModFix/>
          </a:blip>
          <a:stretch>
            <a:fillRect/>
          </a:stretch>
        </p:blipFill>
        <p:spPr>
          <a:xfrm>
            <a:off x="2689175" y="877325"/>
            <a:ext cx="6425825" cy="3397175"/>
          </a:xfrm>
          <a:prstGeom prst="rect">
            <a:avLst/>
          </a:prstGeom>
          <a:noFill/>
          <a:ln cap="flat" cmpd="sng" w="9525">
            <a:solidFill>
              <a:schemeClr val="dk2"/>
            </a:solidFill>
            <a:prstDash val="solid"/>
            <a:round/>
            <a:headEnd len="sm" w="sm" type="none"/>
            <a:tailEnd len="sm" w="sm" type="none"/>
          </a:ln>
        </p:spPr>
      </p:pic>
      <p:sp>
        <p:nvSpPr>
          <p:cNvPr id="156" name="Google Shape;156;p6"/>
          <p:cNvSpPr/>
          <p:nvPr/>
        </p:nvSpPr>
        <p:spPr>
          <a:xfrm>
            <a:off x="742250" y="4620546"/>
            <a:ext cx="10707600" cy="1397400"/>
          </a:xfrm>
          <a:prstGeom prst="rect">
            <a:avLst/>
          </a:prstGeom>
          <a:solidFill>
            <a:schemeClr val="lt1">
              <a:alpha val="41570"/>
            </a:scheme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Open Sans"/>
              <a:buNone/>
            </a:pPr>
            <a:r>
              <a:rPr lang="en-US" sz="2550">
                <a:solidFill>
                  <a:srgbClr val="050505"/>
                </a:solidFill>
                <a:highlight>
                  <a:srgbClr val="FFFFFF"/>
                </a:highlight>
              </a:rPr>
              <a:t>Data adalah sesuatu yang berwujud angka, gambar, suara, huruf ataupun simbol lainnya yang diketahui atau dianggap dan memerlukan pengolahan agar bermanfaat bagi penerima</a:t>
            </a:r>
            <a:endParaRPr b="0" i="0" sz="3800" u="none" cap="none" strike="noStrike">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131c4bfb156_0_9"/>
          <p:cNvSpPr txBox="1"/>
          <p:nvPr/>
        </p:nvSpPr>
        <p:spPr>
          <a:xfrm>
            <a:off x="519806" y="323213"/>
            <a:ext cx="57741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Informasi</a:t>
            </a:r>
            <a:endParaRPr b="0" i="0" sz="3600" u="none" cap="none" strike="noStrike">
              <a:solidFill>
                <a:srgbClr val="000000"/>
              </a:solidFill>
              <a:latin typeface="Open Sans"/>
              <a:ea typeface="Open Sans"/>
              <a:cs typeface="Open Sans"/>
              <a:sym typeface="Open Sans"/>
            </a:endParaRPr>
          </a:p>
        </p:txBody>
      </p:sp>
      <p:sp>
        <p:nvSpPr>
          <p:cNvPr id="162" name="Google Shape;162;g131c4bfb156_0_9"/>
          <p:cNvSpPr/>
          <p:nvPr/>
        </p:nvSpPr>
        <p:spPr>
          <a:xfrm>
            <a:off x="742250" y="4620546"/>
            <a:ext cx="10707600" cy="1397400"/>
          </a:xfrm>
          <a:prstGeom prst="rect">
            <a:avLst/>
          </a:prstGeom>
          <a:solidFill>
            <a:schemeClr val="lt1">
              <a:alpha val="41570"/>
            </a:scheme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Open Sans"/>
              <a:buNone/>
            </a:pPr>
            <a:r>
              <a:rPr lang="en-US" sz="2550">
                <a:solidFill>
                  <a:srgbClr val="050505"/>
                </a:solidFill>
                <a:highlight>
                  <a:srgbClr val="FFFFFF"/>
                </a:highlight>
              </a:rPr>
              <a:t>Informasi adalah sekumpulan data atau fakta yang telah melalui tahap pengelolaan untuk menjadi sesuatu yang bermanfaat bagi penerimanya</a:t>
            </a:r>
            <a:endParaRPr b="0" i="0" sz="3800" u="none" cap="none" strike="noStrike">
              <a:solidFill>
                <a:schemeClr val="dk1"/>
              </a:solidFill>
              <a:latin typeface="Open Sans"/>
              <a:ea typeface="Open Sans"/>
              <a:cs typeface="Open Sans"/>
              <a:sym typeface="Open Sans"/>
            </a:endParaRPr>
          </a:p>
        </p:txBody>
      </p:sp>
      <p:pic>
        <p:nvPicPr>
          <p:cNvPr id="163" name="Google Shape;163;g131c4bfb156_0_9"/>
          <p:cNvPicPr preferRelativeResize="0"/>
          <p:nvPr/>
        </p:nvPicPr>
        <p:blipFill>
          <a:blip r:embed="rId3">
            <a:alphaModFix/>
          </a:blip>
          <a:stretch>
            <a:fillRect/>
          </a:stretch>
        </p:blipFill>
        <p:spPr>
          <a:xfrm>
            <a:off x="2959025" y="1091575"/>
            <a:ext cx="6667500" cy="3314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131c4bfb156_0_1"/>
          <p:cNvSpPr txBox="1"/>
          <p:nvPr/>
        </p:nvSpPr>
        <p:spPr>
          <a:xfrm>
            <a:off x="519806" y="323213"/>
            <a:ext cx="57741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Data Tabel</a:t>
            </a:r>
            <a:endParaRPr b="0" i="0" sz="3600" u="none" cap="none" strike="noStrike">
              <a:solidFill>
                <a:srgbClr val="000000"/>
              </a:solidFill>
              <a:latin typeface="Open Sans"/>
              <a:ea typeface="Open Sans"/>
              <a:cs typeface="Open Sans"/>
              <a:sym typeface="Open Sans"/>
            </a:endParaRPr>
          </a:p>
        </p:txBody>
      </p:sp>
      <p:pic>
        <p:nvPicPr>
          <p:cNvPr id="169" name="Google Shape;169;g131c4bfb156_0_1"/>
          <p:cNvPicPr preferRelativeResize="0"/>
          <p:nvPr/>
        </p:nvPicPr>
        <p:blipFill>
          <a:blip r:embed="rId3">
            <a:alphaModFix/>
          </a:blip>
          <a:stretch>
            <a:fillRect/>
          </a:stretch>
        </p:blipFill>
        <p:spPr>
          <a:xfrm>
            <a:off x="519800" y="1687331"/>
            <a:ext cx="5574900" cy="3858450"/>
          </a:xfrm>
          <a:prstGeom prst="rect">
            <a:avLst/>
          </a:prstGeom>
          <a:noFill/>
          <a:ln>
            <a:noFill/>
          </a:ln>
        </p:spPr>
      </p:pic>
      <p:pic>
        <p:nvPicPr>
          <p:cNvPr id="170" name="Google Shape;170;g131c4bfb156_0_1"/>
          <p:cNvPicPr preferRelativeResize="0"/>
          <p:nvPr/>
        </p:nvPicPr>
        <p:blipFill rotWithShape="1">
          <a:blip r:embed="rId4">
            <a:alphaModFix/>
          </a:blip>
          <a:srcRect b="51195" l="0" r="0" t="0"/>
          <a:stretch/>
        </p:blipFill>
        <p:spPr>
          <a:xfrm>
            <a:off x="6293900" y="2142650"/>
            <a:ext cx="5593301" cy="29477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1325c6e077a_0_30"/>
          <p:cNvSpPr txBox="1"/>
          <p:nvPr/>
        </p:nvSpPr>
        <p:spPr>
          <a:xfrm>
            <a:off x="519806" y="323213"/>
            <a:ext cx="57741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Data Tabel</a:t>
            </a:r>
            <a:endParaRPr b="0" i="0" sz="3600" u="none" cap="none" strike="noStrike">
              <a:solidFill>
                <a:srgbClr val="000000"/>
              </a:solidFill>
              <a:latin typeface="Open Sans"/>
              <a:ea typeface="Open Sans"/>
              <a:cs typeface="Open Sans"/>
              <a:sym typeface="Open Sans"/>
            </a:endParaRPr>
          </a:p>
        </p:txBody>
      </p:sp>
      <p:pic>
        <p:nvPicPr>
          <p:cNvPr id="176" name="Google Shape;176;g1325c6e077a_0_30"/>
          <p:cNvPicPr preferRelativeResize="0"/>
          <p:nvPr/>
        </p:nvPicPr>
        <p:blipFill>
          <a:blip r:embed="rId3">
            <a:alphaModFix/>
          </a:blip>
          <a:stretch>
            <a:fillRect/>
          </a:stretch>
        </p:blipFill>
        <p:spPr>
          <a:xfrm>
            <a:off x="519800" y="1687331"/>
            <a:ext cx="5574900" cy="3858450"/>
          </a:xfrm>
          <a:prstGeom prst="rect">
            <a:avLst/>
          </a:prstGeom>
          <a:noFill/>
          <a:ln>
            <a:noFill/>
          </a:ln>
        </p:spPr>
      </p:pic>
      <p:pic>
        <p:nvPicPr>
          <p:cNvPr id="177" name="Google Shape;177;g1325c6e077a_0_30"/>
          <p:cNvPicPr preferRelativeResize="0"/>
          <p:nvPr/>
        </p:nvPicPr>
        <p:blipFill rotWithShape="1">
          <a:blip r:embed="rId4">
            <a:alphaModFix/>
          </a:blip>
          <a:srcRect b="51195" l="0" r="0" t="0"/>
          <a:stretch/>
        </p:blipFill>
        <p:spPr>
          <a:xfrm>
            <a:off x="6293900" y="2142650"/>
            <a:ext cx="5593301" cy="2947799"/>
          </a:xfrm>
          <a:prstGeom prst="rect">
            <a:avLst/>
          </a:prstGeom>
          <a:noFill/>
          <a:ln>
            <a:noFill/>
          </a:ln>
        </p:spPr>
      </p:pic>
      <p:sp>
        <p:nvSpPr>
          <p:cNvPr id="178" name="Google Shape;178;g1325c6e077a_0_30"/>
          <p:cNvSpPr/>
          <p:nvPr/>
        </p:nvSpPr>
        <p:spPr>
          <a:xfrm>
            <a:off x="7398175" y="1420925"/>
            <a:ext cx="3804900" cy="4262700"/>
          </a:xfrm>
          <a:prstGeom prst="mathMultiply">
            <a:avLst>
              <a:gd fmla="val 23520" name="adj1"/>
            </a:avLst>
          </a:prstGeom>
          <a:solidFill>
            <a:srgbClr val="F051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1325c6e077a_0_39"/>
          <p:cNvSpPr txBox="1"/>
          <p:nvPr/>
        </p:nvSpPr>
        <p:spPr>
          <a:xfrm>
            <a:off x="519806" y="323213"/>
            <a:ext cx="57741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Media Gambar/Video</a:t>
            </a:r>
            <a:endParaRPr b="0" i="0" sz="3600" u="none" cap="none" strike="noStrike">
              <a:solidFill>
                <a:srgbClr val="000000"/>
              </a:solidFill>
              <a:latin typeface="Open Sans"/>
              <a:ea typeface="Open Sans"/>
              <a:cs typeface="Open Sans"/>
              <a:sym typeface="Open Sans"/>
            </a:endParaRPr>
          </a:p>
        </p:txBody>
      </p:sp>
      <p:pic>
        <p:nvPicPr>
          <p:cNvPr id="184" name="Google Shape;184;g1325c6e077a_0_39"/>
          <p:cNvPicPr preferRelativeResize="0"/>
          <p:nvPr/>
        </p:nvPicPr>
        <p:blipFill>
          <a:blip r:embed="rId3">
            <a:alphaModFix/>
          </a:blip>
          <a:stretch>
            <a:fillRect/>
          </a:stretch>
        </p:blipFill>
        <p:spPr>
          <a:xfrm>
            <a:off x="187625" y="1234475"/>
            <a:ext cx="5394473" cy="3632300"/>
          </a:xfrm>
          <a:prstGeom prst="rect">
            <a:avLst/>
          </a:prstGeom>
          <a:noFill/>
          <a:ln cap="flat" cmpd="sng" w="9525">
            <a:solidFill>
              <a:schemeClr val="dk2"/>
            </a:solidFill>
            <a:prstDash val="solid"/>
            <a:round/>
            <a:headEnd len="sm" w="sm" type="none"/>
            <a:tailEnd len="sm" w="sm" type="none"/>
          </a:ln>
        </p:spPr>
      </p:pic>
      <p:pic>
        <p:nvPicPr>
          <p:cNvPr id="185" name="Google Shape;185;g1325c6e077a_0_39"/>
          <p:cNvPicPr preferRelativeResize="0"/>
          <p:nvPr/>
        </p:nvPicPr>
        <p:blipFill>
          <a:blip r:embed="rId4">
            <a:alphaModFix/>
          </a:blip>
          <a:stretch>
            <a:fillRect/>
          </a:stretch>
        </p:blipFill>
        <p:spPr>
          <a:xfrm>
            <a:off x="5887050" y="1439225"/>
            <a:ext cx="6117048" cy="322279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1325c6e077a_0_56"/>
          <p:cNvSpPr txBox="1"/>
          <p:nvPr/>
        </p:nvSpPr>
        <p:spPr>
          <a:xfrm>
            <a:off x="519806" y="323213"/>
            <a:ext cx="5774100" cy="55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3600"/>
              <a:buFont typeface="Arial"/>
              <a:buNone/>
            </a:pPr>
            <a:r>
              <a:rPr b="1" lang="en-US" sz="3600">
                <a:latin typeface="Open Sans"/>
                <a:ea typeface="Open Sans"/>
                <a:cs typeface="Open Sans"/>
                <a:sym typeface="Open Sans"/>
              </a:rPr>
              <a:t>Data File</a:t>
            </a:r>
            <a:endParaRPr b="0" i="0" sz="3600" u="none" cap="none" strike="noStrike">
              <a:solidFill>
                <a:srgbClr val="000000"/>
              </a:solidFill>
              <a:latin typeface="Open Sans"/>
              <a:ea typeface="Open Sans"/>
              <a:cs typeface="Open Sans"/>
              <a:sym typeface="Open Sans"/>
            </a:endParaRPr>
          </a:p>
        </p:txBody>
      </p:sp>
      <p:pic>
        <p:nvPicPr>
          <p:cNvPr id="191" name="Google Shape;191;g1325c6e077a_0_56"/>
          <p:cNvPicPr preferRelativeResize="0"/>
          <p:nvPr/>
        </p:nvPicPr>
        <p:blipFill>
          <a:blip r:embed="rId3">
            <a:alphaModFix/>
          </a:blip>
          <a:stretch>
            <a:fillRect/>
          </a:stretch>
        </p:blipFill>
        <p:spPr>
          <a:xfrm>
            <a:off x="328550" y="1364450"/>
            <a:ext cx="5214226" cy="3004275"/>
          </a:xfrm>
          <a:prstGeom prst="rect">
            <a:avLst/>
          </a:prstGeom>
          <a:noFill/>
          <a:ln cap="flat" cmpd="sng" w="9525">
            <a:solidFill>
              <a:schemeClr val="dk2"/>
            </a:solidFill>
            <a:prstDash val="solid"/>
            <a:round/>
            <a:headEnd len="sm" w="sm" type="none"/>
            <a:tailEnd len="sm" w="sm" type="none"/>
          </a:ln>
        </p:spPr>
      </p:pic>
      <p:pic>
        <p:nvPicPr>
          <p:cNvPr id="192" name="Google Shape;192;g1325c6e077a_0_56"/>
          <p:cNvPicPr preferRelativeResize="0"/>
          <p:nvPr/>
        </p:nvPicPr>
        <p:blipFill>
          <a:blip r:embed="rId4">
            <a:alphaModFix/>
          </a:blip>
          <a:stretch>
            <a:fillRect/>
          </a:stretch>
        </p:blipFill>
        <p:spPr>
          <a:xfrm>
            <a:off x="6152731" y="751300"/>
            <a:ext cx="5505450" cy="49720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2021-03-28T04:21:40Z</dcterms:created>
  <dc:creator>ICT Watch</dc:creator>
</cp:coreProperties>
</file>